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92" r:id="rId2"/>
    <p:sldMasterId id="2147483804" r:id="rId3"/>
    <p:sldMasterId id="2147483936" r:id="rId4"/>
    <p:sldMasterId id="2147483948" r:id="rId5"/>
    <p:sldMasterId id="2147484004" r:id="rId6"/>
    <p:sldMasterId id="2147484076" r:id="rId7"/>
    <p:sldMasterId id="2147484113" r:id="rId8"/>
    <p:sldMasterId id="2147484129" r:id="rId9"/>
  </p:sldMasterIdLst>
  <p:notesMasterIdLst>
    <p:notesMasterId r:id="rId24"/>
  </p:notesMasterIdLst>
  <p:sldIdLst>
    <p:sldId id="340" r:id="rId10"/>
    <p:sldId id="451" r:id="rId11"/>
    <p:sldId id="560" r:id="rId12"/>
    <p:sldId id="561" r:id="rId13"/>
    <p:sldId id="508" r:id="rId14"/>
    <p:sldId id="552" r:id="rId15"/>
    <p:sldId id="544" r:id="rId16"/>
    <p:sldId id="551" r:id="rId17"/>
    <p:sldId id="553" r:id="rId18"/>
    <p:sldId id="554" r:id="rId19"/>
    <p:sldId id="557" r:id="rId20"/>
    <p:sldId id="469" r:id="rId21"/>
    <p:sldId id="503" r:id="rId22"/>
    <p:sldId id="4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CC"/>
    <a:srgbClr val="CC3300"/>
    <a:srgbClr val="0000FF"/>
    <a:srgbClr val="D60093"/>
    <a:srgbClr val="66FF33"/>
    <a:srgbClr val="FFCCFF"/>
    <a:srgbClr val="999893"/>
    <a:srgbClr val="FFFF66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5" autoAdjust="0"/>
    <p:restoredTop sz="95501" autoAdjust="0"/>
  </p:normalViewPr>
  <p:slideViewPr>
    <p:cSldViewPr>
      <p:cViewPr varScale="1">
        <p:scale>
          <a:sx n="132" d="100"/>
          <a:sy n="132" d="100"/>
        </p:scale>
        <p:origin x="102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7C5CB-2289-4C6E-84F2-A2B89306076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407FC1-A02E-4775-86C3-EE0BF407B2E6}">
      <dgm:prSet phldrT="[Text]" custT="1"/>
      <dgm:spPr>
        <a:xfrm rot="10800000">
          <a:off x="0" y="76219"/>
          <a:ext cx="8991600" cy="3149184"/>
        </a:xfrm>
        <a:solidFill>
          <a:sysClr val="windowText" lastClr="00000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3600" b="1" cap="none" spc="0" dirty="0">
              <a:ln w="1905"/>
              <a:solidFill>
                <a:sysClr val="window" lastClr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Defined scope</a:t>
          </a:r>
        </a:p>
      </dgm:t>
    </dgm:pt>
    <dgm:pt modelId="{9BFCF299-EE95-464F-B1F8-2BE3FC67CB8A}" type="parTrans" cxnId="{E55C8679-C4CB-472B-8F85-F6BB53FD6646}">
      <dgm:prSet/>
      <dgm:spPr/>
      <dgm:t>
        <a:bodyPr/>
        <a:lstStyle/>
        <a:p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F79BADB-F80B-44BE-A449-0F8E6F17C5A3}" type="sibTrans" cxnId="{E55C8679-C4CB-472B-8F85-F6BB53FD6646}">
      <dgm:prSet/>
      <dgm:spPr/>
      <dgm:t>
        <a:bodyPr/>
        <a:lstStyle/>
        <a:p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2269D94-E12E-41BE-81CA-6A1E1FDBF99E}">
      <dgm:prSet phldrT="[Text]" custT="1"/>
      <dgm:spPr>
        <a:xfrm>
          <a:off x="5058" y="923897"/>
          <a:ext cx="1878474" cy="1621212"/>
        </a:xfrm>
        <a:solidFill>
          <a:srgbClr val="E29AD4">
            <a:alpha val="9000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i="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Publicity &amp; mobilisation</a:t>
          </a:r>
          <a:endParaRPr lang="en-US" sz="1400" b="1" i="0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9215F3E-592F-40DE-86DB-EC4520291121}" type="parTrans" cxnId="{7566D0DD-599B-4FAB-8063-2DB3BBEE6F45}">
      <dgm:prSet/>
      <dgm:spPr/>
      <dgm:t>
        <a:bodyPr/>
        <a:lstStyle/>
        <a:p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914C216-8A07-4F29-869D-DB1166A49977}" type="sibTrans" cxnId="{7566D0DD-599B-4FAB-8063-2DB3BBEE6F45}">
      <dgm:prSet/>
      <dgm:spPr/>
      <dgm:t>
        <a:bodyPr/>
        <a:lstStyle/>
        <a:p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6E35FE-25E2-42EC-9380-FB82194B9361}">
      <dgm:prSet phldrT="[Text]" custT="1"/>
      <dgm:spPr>
        <a:xfrm>
          <a:off x="6128372" y="914401"/>
          <a:ext cx="2858169" cy="1610392"/>
        </a:xfrm>
        <a:solidFill>
          <a:srgbClr val="B1F7F9">
            <a:alpha val="89804"/>
          </a:srgbClr>
        </a:solidFill>
        <a:ln w="15875" cap="rnd" cmpd="sng" algn="ctr">
          <a:solidFill>
            <a:scrgbClr r="0" g="0" b="0"/>
          </a:solidFill>
          <a:prstDash val="sysDot"/>
        </a:ln>
        <a:effectLst/>
      </dgm:spPr>
      <dgm:t>
        <a:bodyPr/>
        <a:lstStyle/>
        <a:p>
          <a:pPr marL="285750" indent="0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Prepare Fort Portal City </a:t>
          </a:r>
          <a:r>
            <a:rPr lang="en-GB" sz="2000" b="1" dirty="0" err="1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PDP</a:t>
          </a:r>
          <a:r>
            <a:rPr lang="en-GB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en-US" sz="1600" b="1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DD660F-B41B-4566-A024-CDD5E58550BB}" type="sibTrans" cxnId="{DFA09B86-ED2E-4C84-8C70-0094EBE8B61D}">
      <dgm:prSet/>
      <dgm:spPr/>
      <dgm:t>
        <a:bodyPr/>
        <a:lstStyle/>
        <a:p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3920DE5-9BD4-467D-B01E-077EDBF475D3}" type="parTrans" cxnId="{DFA09B86-ED2E-4C84-8C70-0094EBE8B61D}">
      <dgm:prSet/>
      <dgm:spPr/>
      <dgm:t>
        <a:bodyPr/>
        <a:lstStyle/>
        <a:p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2A7801-6625-4ADE-A323-7E674353B9E2}">
      <dgm:prSet phldrT="[Text]" custT="1"/>
      <dgm:spPr>
        <a:xfrm>
          <a:off x="4030990" y="923897"/>
          <a:ext cx="2097382" cy="1621212"/>
        </a:xfrm>
        <a:solidFill>
          <a:srgbClr val="728653">
            <a:lumMod val="20000"/>
            <a:lumOff val="80000"/>
            <a:alpha val="9000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Visioning, setting strategic objectives</a:t>
          </a:r>
          <a:r>
            <a:rPr lang="en-GB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endParaRPr lang="en-US" sz="1400" b="1" cap="none" spc="0" dirty="0">
            <a:ln w="1905"/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2A38B99-2EC1-4264-8AEF-08E388D0EFAC}" type="parTrans" cxnId="{207DD3D3-9A19-458A-B3A2-1BD1698EEF70}">
      <dgm:prSet/>
      <dgm:spPr/>
      <dgm:t>
        <a:bodyPr/>
        <a:lstStyle/>
        <a:p>
          <a:endParaRPr lang="en-US"/>
        </a:p>
      </dgm:t>
    </dgm:pt>
    <dgm:pt modelId="{20C3ACCF-9192-4626-A055-E709E3C18B3F}" type="sibTrans" cxnId="{207DD3D3-9A19-458A-B3A2-1BD1698EEF70}">
      <dgm:prSet/>
      <dgm:spPr/>
      <dgm:t>
        <a:bodyPr/>
        <a:lstStyle/>
        <a:p>
          <a:endParaRPr lang="en-US"/>
        </a:p>
      </dgm:t>
    </dgm:pt>
    <dgm:pt modelId="{24C0AC14-8BF8-48E4-AF7F-8A588D4FA253}">
      <dgm:prSet phldrT="[Text]" custT="1"/>
      <dgm:spPr>
        <a:xfrm>
          <a:off x="1883532" y="923897"/>
          <a:ext cx="2147457" cy="1621212"/>
        </a:xfrm>
        <a:solidFill>
          <a:srgbClr val="DE7E18">
            <a:lumMod val="40000"/>
            <a:lumOff val="60000"/>
            <a:alpha val="9000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Data collection, sectorial diagnostic &amp; Strategic Analysis </a:t>
          </a:r>
        </a:p>
      </dgm:t>
    </dgm:pt>
    <dgm:pt modelId="{146F4C81-C287-4117-AD70-20F8B03E4D6E}" type="parTrans" cxnId="{4E48679B-204D-406E-AD15-A627E8483002}">
      <dgm:prSet/>
      <dgm:spPr/>
      <dgm:t>
        <a:bodyPr/>
        <a:lstStyle/>
        <a:p>
          <a:endParaRPr lang="en-US"/>
        </a:p>
      </dgm:t>
    </dgm:pt>
    <dgm:pt modelId="{D6456BFE-A676-45F0-B3B1-CC1472B05EF4}" type="sibTrans" cxnId="{4E48679B-204D-406E-AD15-A627E8483002}">
      <dgm:prSet/>
      <dgm:spPr/>
      <dgm:t>
        <a:bodyPr/>
        <a:lstStyle/>
        <a:p>
          <a:endParaRPr lang="en-US"/>
        </a:p>
      </dgm:t>
    </dgm:pt>
    <dgm:pt modelId="{32A43CEE-5CEE-40E6-96F3-7E3BC6ECF074}" type="pres">
      <dgm:prSet presAssocID="{4017C5CB-2289-4C6E-84F2-A2B8930607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3504AC2-7F5F-4CF2-83BC-2BD74D94E588}" type="pres">
      <dgm:prSet presAssocID="{B2407FC1-A02E-4775-86C3-EE0BF407B2E6}" presName="boxAndChildren" presStyleCnt="0"/>
      <dgm:spPr/>
    </dgm:pt>
    <dgm:pt modelId="{4AED13F5-91F7-4B5E-8745-ABAE0C292D45}" type="pres">
      <dgm:prSet presAssocID="{B2407FC1-A02E-4775-86C3-EE0BF407B2E6}" presName="parentTextBox" presStyleLbl="node1" presStyleIdx="0" presStyleCnt="1"/>
      <dgm:spPr>
        <a:prstGeom prst="upArrowCallout">
          <a:avLst/>
        </a:prstGeom>
      </dgm:spPr>
      <dgm:t>
        <a:bodyPr/>
        <a:lstStyle/>
        <a:p>
          <a:endParaRPr lang="en-GB"/>
        </a:p>
      </dgm:t>
    </dgm:pt>
    <dgm:pt modelId="{ED8C1DED-7894-4B02-ACEB-18D1A762E109}" type="pres">
      <dgm:prSet presAssocID="{B2407FC1-A02E-4775-86C3-EE0BF407B2E6}" presName="entireBox" presStyleLbl="node1" presStyleIdx="0" presStyleCnt="1"/>
      <dgm:spPr/>
      <dgm:t>
        <a:bodyPr/>
        <a:lstStyle/>
        <a:p>
          <a:endParaRPr lang="en-GB"/>
        </a:p>
      </dgm:t>
    </dgm:pt>
    <dgm:pt modelId="{8435E676-F83B-477C-975E-E295FD297E75}" type="pres">
      <dgm:prSet presAssocID="{B2407FC1-A02E-4775-86C3-EE0BF407B2E6}" presName="descendantBox" presStyleCnt="0"/>
      <dgm:spPr/>
    </dgm:pt>
    <dgm:pt modelId="{7C8C1F86-BB61-4F35-9AA2-E5A883090EE5}" type="pres">
      <dgm:prSet presAssocID="{52269D94-E12E-41BE-81CA-6A1E1FDBF99E}" presName="childTextBox" presStyleLbl="fgAccFollow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B132BF3-452F-4F00-BAA2-40D50D43D099}" type="pres">
      <dgm:prSet presAssocID="{24C0AC14-8BF8-48E4-AF7F-8A588D4FA253}" presName="childTextBox" presStyleLbl="fgAccFollow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47D9058-E31A-4B77-B232-FADB6BD9360D}" type="pres">
      <dgm:prSet presAssocID="{1B2A7801-6625-4ADE-A323-7E674353B9E2}" presName="childTextBox" presStyleLbl="fgAccFollow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7639280-68BC-4655-9A5D-C24F8A301D4B}" type="pres">
      <dgm:prSet presAssocID="{0A6E35FE-25E2-42EC-9380-FB82194B9361}" presName="childTextBox" presStyleLbl="fgAccFollow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4E48679B-204D-406E-AD15-A627E8483002}" srcId="{B2407FC1-A02E-4775-86C3-EE0BF407B2E6}" destId="{24C0AC14-8BF8-48E4-AF7F-8A588D4FA253}" srcOrd="1" destOrd="0" parTransId="{146F4C81-C287-4117-AD70-20F8B03E4D6E}" sibTransId="{D6456BFE-A676-45F0-B3B1-CC1472B05EF4}"/>
    <dgm:cxn modelId="{BF602692-38F4-48C5-BC23-3E5196FCC4C1}" type="presOf" srcId="{4017C5CB-2289-4C6E-84F2-A2B893060766}" destId="{32A43CEE-5CEE-40E6-96F3-7E3BC6ECF074}" srcOrd="0" destOrd="0" presId="urn:microsoft.com/office/officeart/2005/8/layout/process4"/>
    <dgm:cxn modelId="{EE83B0BA-6E1F-423F-A10E-5ED8F18A2198}" type="presOf" srcId="{1B2A7801-6625-4ADE-A323-7E674353B9E2}" destId="{847D9058-E31A-4B77-B232-FADB6BD9360D}" srcOrd="0" destOrd="0" presId="urn:microsoft.com/office/officeart/2005/8/layout/process4"/>
    <dgm:cxn modelId="{73015C46-8ABF-459B-A6FA-00879A617B66}" type="presOf" srcId="{0A6E35FE-25E2-42EC-9380-FB82194B9361}" destId="{B7639280-68BC-4655-9A5D-C24F8A301D4B}" srcOrd="0" destOrd="0" presId="urn:microsoft.com/office/officeart/2005/8/layout/process4"/>
    <dgm:cxn modelId="{7566D0DD-599B-4FAB-8063-2DB3BBEE6F45}" srcId="{B2407FC1-A02E-4775-86C3-EE0BF407B2E6}" destId="{52269D94-E12E-41BE-81CA-6A1E1FDBF99E}" srcOrd="0" destOrd="0" parTransId="{59215F3E-592F-40DE-86DB-EC4520291121}" sibTransId="{5914C216-8A07-4F29-869D-DB1166A49977}"/>
    <dgm:cxn modelId="{DFA09B86-ED2E-4C84-8C70-0094EBE8B61D}" srcId="{B2407FC1-A02E-4775-86C3-EE0BF407B2E6}" destId="{0A6E35FE-25E2-42EC-9380-FB82194B9361}" srcOrd="3" destOrd="0" parTransId="{03920DE5-9BD4-467D-B01E-077EDBF475D3}" sibTransId="{2ADD660F-B41B-4566-A024-CDD5E58550BB}"/>
    <dgm:cxn modelId="{5135B2F9-9C46-4B0C-96BD-FC1EED737CBB}" type="presOf" srcId="{52269D94-E12E-41BE-81CA-6A1E1FDBF99E}" destId="{7C8C1F86-BB61-4F35-9AA2-E5A883090EE5}" srcOrd="0" destOrd="0" presId="urn:microsoft.com/office/officeart/2005/8/layout/process4"/>
    <dgm:cxn modelId="{22E7BCAC-49F4-4B1E-BC3D-9F9DA5136227}" type="presOf" srcId="{B2407FC1-A02E-4775-86C3-EE0BF407B2E6}" destId="{4AED13F5-91F7-4B5E-8745-ABAE0C292D45}" srcOrd="0" destOrd="0" presId="urn:microsoft.com/office/officeart/2005/8/layout/process4"/>
    <dgm:cxn modelId="{E55C8679-C4CB-472B-8F85-F6BB53FD6646}" srcId="{4017C5CB-2289-4C6E-84F2-A2B893060766}" destId="{B2407FC1-A02E-4775-86C3-EE0BF407B2E6}" srcOrd="0" destOrd="0" parTransId="{9BFCF299-EE95-464F-B1F8-2BE3FC67CB8A}" sibTransId="{6F79BADB-F80B-44BE-A449-0F8E6F17C5A3}"/>
    <dgm:cxn modelId="{5B3EF762-421F-4AD1-AE15-3576AC160E69}" type="presOf" srcId="{B2407FC1-A02E-4775-86C3-EE0BF407B2E6}" destId="{ED8C1DED-7894-4B02-ACEB-18D1A762E109}" srcOrd="1" destOrd="0" presId="urn:microsoft.com/office/officeart/2005/8/layout/process4"/>
    <dgm:cxn modelId="{207DD3D3-9A19-458A-B3A2-1BD1698EEF70}" srcId="{B2407FC1-A02E-4775-86C3-EE0BF407B2E6}" destId="{1B2A7801-6625-4ADE-A323-7E674353B9E2}" srcOrd="2" destOrd="0" parTransId="{C2A38B99-2EC1-4264-8AEF-08E388D0EFAC}" sibTransId="{20C3ACCF-9192-4626-A055-E709E3C18B3F}"/>
    <dgm:cxn modelId="{3B08AB80-FFE8-4FFF-8DE9-7704923B1AE1}" type="presOf" srcId="{24C0AC14-8BF8-48E4-AF7F-8A588D4FA253}" destId="{5B132BF3-452F-4F00-BAA2-40D50D43D099}" srcOrd="0" destOrd="0" presId="urn:microsoft.com/office/officeart/2005/8/layout/process4"/>
    <dgm:cxn modelId="{93F7F89F-3A13-43FC-B5B9-9C8B669A9811}" type="presParOf" srcId="{32A43CEE-5CEE-40E6-96F3-7E3BC6ECF074}" destId="{23504AC2-7F5F-4CF2-83BC-2BD74D94E588}" srcOrd="0" destOrd="0" presId="urn:microsoft.com/office/officeart/2005/8/layout/process4"/>
    <dgm:cxn modelId="{F2BA93EC-296B-450C-894E-DA3D1F2C3346}" type="presParOf" srcId="{23504AC2-7F5F-4CF2-83BC-2BD74D94E588}" destId="{4AED13F5-91F7-4B5E-8745-ABAE0C292D45}" srcOrd="0" destOrd="0" presId="urn:microsoft.com/office/officeart/2005/8/layout/process4"/>
    <dgm:cxn modelId="{D704D806-2DA5-4ABD-88F9-29C7B9897A9E}" type="presParOf" srcId="{23504AC2-7F5F-4CF2-83BC-2BD74D94E588}" destId="{ED8C1DED-7894-4B02-ACEB-18D1A762E109}" srcOrd="1" destOrd="0" presId="urn:microsoft.com/office/officeart/2005/8/layout/process4"/>
    <dgm:cxn modelId="{23E7F542-C50A-4607-8727-462B9F127807}" type="presParOf" srcId="{23504AC2-7F5F-4CF2-83BC-2BD74D94E588}" destId="{8435E676-F83B-477C-975E-E295FD297E75}" srcOrd="2" destOrd="0" presId="urn:microsoft.com/office/officeart/2005/8/layout/process4"/>
    <dgm:cxn modelId="{0D4AC034-BAA9-440B-9284-77E9AB50DCD0}" type="presParOf" srcId="{8435E676-F83B-477C-975E-E295FD297E75}" destId="{7C8C1F86-BB61-4F35-9AA2-E5A883090EE5}" srcOrd="0" destOrd="0" presId="urn:microsoft.com/office/officeart/2005/8/layout/process4"/>
    <dgm:cxn modelId="{07A29303-003D-4933-8358-789D7BD06F92}" type="presParOf" srcId="{8435E676-F83B-477C-975E-E295FD297E75}" destId="{5B132BF3-452F-4F00-BAA2-40D50D43D099}" srcOrd="1" destOrd="0" presId="urn:microsoft.com/office/officeart/2005/8/layout/process4"/>
    <dgm:cxn modelId="{47AFEFC4-A92D-4C10-8CB4-CC26D424A5BE}" type="presParOf" srcId="{8435E676-F83B-477C-975E-E295FD297E75}" destId="{847D9058-E31A-4B77-B232-FADB6BD9360D}" srcOrd="2" destOrd="0" presId="urn:microsoft.com/office/officeart/2005/8/layout/process4"/>
    <dgm:cxn modelId="{17E6EA65-4AE1-429E-BD74-9205ECBC6775}" type="presParOf" srcId="{8435E676-F83B-477C-975E-E295FD297E75}" destId="{B7639280-68BC-4655-9A5D-C24F8A301D4B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C1DED-7894-4B02-ACEB-18D1A762E109}">
      <dsp:nvSpPr>
        <dsp:cNvPr id="0" name=""/>
        <dsp:cNvSpPr/>
      </dsp:nvSpPr>
      <dsp:spPr>
        <a:xfrm>
          <a:off x="0" y="0"/>
          <a:ext cx="8991600" cy="2895600"/>
        </a:xfrm>
        <a:prstGeom prst="rect">
          <a:avLst/>
        </a:prstGeom>
        <a:solidFill>
          <a:sysClr val="windowText" lastClr="000000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>
              <a:ln w="1905"/>
              <a:solidFill>
                <a:sysClr val="window" lastClr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Defined scope</a:t>
          </a:r>
        </a:p>
      </dsp:txBody>
      <dsp:txXfrm>
        <a:off x="0" y="547628"/>
        <a:ext cx="8991600" cy="1015996"/>
      </dsp:txXfrm>
    </dsp:sp>
    <dsp:sp modelId="{7C8C1F86-BB61-4F35-9AA2-E5A883090EE5}">
      <dsp:nvSpPr>
        <dsp:cNvPr id="0" name=""/>
        <dsp:cNvSpPr/>
      </dsp:nvSpPr>
      <dsp:spPr>
        <a:xfrm>
          <a:off x="0" y="1505712"/>
          <a:ext cx="2247900" cy="1331976"/>
        </a:xfrm>
        <a:prstGeom prst="rect">
          <a:avLst/>
        </a:prstGeom>
        <a:solidFill>
          <a:srgbClr val="E29AD4">
            <a:alpha val="9000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114300" lvl="0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i="0" kern="120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Publicity &amp; mobilisation</a:t>
          </a:r>
          <a:endParaRPr lang="en-US" sz="1400" b="1" i="0" kern="1200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1505712"/>
        <a:ext cx="2247900" cy="1331976"/>
      </dsp:txXfrm>
    </dsp:sp>
    <dsp:sp modelId="{5B132BF3-452F-4F00-BAA2-40D50D43D099}">
      <dsp:nvSpPr>
        <dsp:cNvPr id="0" name=""/>
        <dsp:cNvSpPr/>
      </dsp:nvSpPr>
      <dsp:spPr>
        <a:xfrm>
          <a:off x="2247899" y="1505712"/>
          <a:ext cx="2247900" cy="1331976"/>
        </a:xfrm>
        <a:prstGeom prst="rect">
          <a:avLst/>
        </a:prstGeom>
        <a:solidFill>
          <a:srgbClr val="DE7E18">
            <a:lumMod val="40000"/>
            <a:lumOff val="60000"/>
            <a:alpha val="9000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114300" lvl="0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Data collection, sectorial diagnostic &amp; Strategic Analysis </a:t>
          </a:r>
        </a:p>
      </dsp:txBody>
      <dsp:txXfrm>
        <a:off x="2247899" y="1505712"/>
        <a:ext cx="2247900" cy="1331976"/>
      </dsp:txXfrm>
    </dsp:sp>
    <dsp:sp modelId="{847D9058-E31A-4B77-B232-FADB6BD9360D}">
      <dsp:nvSpPr>
        <dsp:cNvPr id="0" name=""/>
        <dsp:cNvSpPr/>
      </dsp:nvSpPr>
      <dsp:spPr>
        <a:xfrm>
          <a:off x="4495799" y="1505712"/>
          <a:ext cx="2247900" cy="1331976"/>
        </a:xfrm>
        <a:prstGeom prst="rect">
          <a:avLst/>
        </a:prstGeom>
        <a:solidFill>
          <a:srgbClr val="728653">
            <a:lumMod val="20000"/>
            <a:lumOff val="80000"/>
            <a:alpha val="9000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114300" lvl="0" indent="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b="1" kern="1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Visioning, setting strategic objectives</a:t>
          </a:r>
          <a:r>
            <a:rPr lang="en-GB" sz="1400" kern="1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endParaRPr lang="en-US" sz="1400" b="1" kern="1200" cap="none" spc="0" dirty="0">
            <a:ln w="1905"/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495799" y="1505712"/>
        <a:ext cx="2247900" cy="1331976"/>
      </dsp:txXfrm>
    </dsp:sp>
    <dsp:sp modelId="{B7639280-68BC-4655-9A5D-C24F8A301D4B}">
      <dsp:nvSpPr>
        <dsp:cNvPr id="0" name=""/>
        <dsp:cNvSpPr/>
      </dsp:nvSpPr>
      <dsp:spPr>
        <a:xfrm>
          <a:off x="6743700" y="1505712"/>
          <a:ext cx="2247900" cy="1331976"/>
        </a:xfrm>
        <a:prstGeom prst="rect">
          <a:avLst/>
        </a:prstGeom>
        <a:solidFill>
          <a:srgbClr val="B1F7F9">
            <a:alpha val="89804"/>
          </a:srgbClr>
        </a:solidFill>
        <a:ln w="15875" cap="rnd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285750" lvl="0" indent="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Prepare Fort Portal City </a:t>
          </a:r>
          <a:r>
            <a:rPr lang="en-GB" sz="2000" b="1" kern="1200" dirty="0" err="1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PDP</a:t>
          </a:r>
          <a:r>
            <a:rPr lang="en-GB" sz="2000" b="1" kern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en-US" sz="1600" b="1" kern="1200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743700" y="1505712"/>
        <a:ext cx="2247900" cy="1331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FEE3-DE00-47CF-98A0-194F648BB442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FB8B9-5042-4BD0-B9A8-D72E18174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1381C29-BC5C-42E9-8761-970B98A5CA31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FB8B9-5042-4BD0-B9A8-D72E181741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DA6591-CD96-4093-8A83-938EBEAF3F17}" type="slidenum">
              <a:rPr lang="en-GB">
                <a:solidFill>
                  <a:prstClr val="black"/>
                </a:solidFill>
                <a:latin typeface="Arial" charset="0"/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4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BE3C-539E-4C8C-B728-2064F8E6808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6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8BAA4-1B9E-4720-9CF5-7ABBFDD0E6E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054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sz="quarter" idx="10"/>
          </p:nvPr>
        </p:nvSpPr>
        <p:spPr>
          <a:xfrm>
            <a:off x="987653" y="1012417"/>
            <a:ext cx="971776" cy="8595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55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689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067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661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80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9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40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558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40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1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9AF84-7EC7-41AF-844F-52508D79261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804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044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466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8594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2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989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E3C-539E-4C8C-B728-2064F8E6808A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906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562-A42B-4237-956B-51C74BD954BB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536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FCF9-D80B-4362-AF2E-76796596AEB7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551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925-9216-4083-A7B3-F9FA3A062645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384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1A66-B91E-4FCB-B59A-B2D08C45881E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634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41B-810A-4BB3-AFD9-6CBDA16AAEBA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79A26-35CB-407D-BDF3-B22B00689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373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882-FFB8-40BA-9803-CF3CAADAF2BE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146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121F-F074-4E3B-8283-DDBD67B7E657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612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E7B7-34C7-4993-9A9F-9712A6A465D2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500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20893"/>
      </p:ext>
    </p:extLst>
  </p:cSld>
  <p:clrMapOvr>
    <a:masterClrMapping/>
  </p:clrMapOvr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8822625"/>
      </p:ext>
    </p:extLst>
  </p:cSld>
  <p:clrMapOvr>
    <a:masterClrMapping/>
  </p:clrMapOvr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02595"/>
      </p:ext>
    </p:extLst>
  </p:cSld>
  <p:clrMapOvr>
    <a:masterClrMapping/>
  </p:clrMapOvr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339655"/>
      </p:ext>
    </p:extLst>
  </p:cSld>
  <p:clrMapOvr>
    <a:masterClrMapping/>
  </p:clrMapOvr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40323"/>
      </p:ext>
    </p:extLst>
  </p:cSld>
  <p:clrMapOvr>
    <a:masterClrMapping/>
  </p:clrMapOvr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A4-1B9E-4720-9CF5-7ABBFDD0E6ED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56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F84-7EC7-41AF-844F-52508D792613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0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F90A-5CB9-4929-801A-206E66632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60719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2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350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sz="quarter" idx="10"/>
          </p:nvPr>
        </p:nvSpPr>
        <p:spPr>
          <a:xfrm>
            <a:off x="987653" y="1012417"/>
            <a:ext cx="971776" cy="8595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87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5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40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39D"/>
                </a:solidFill>
              </a:rPr>
              <a:t>2010/06/18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232A1-5A54-40B3-B400-62027D1354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154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A789-6275-40A3-A8EC-2313ADA7B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68936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09AD-FA5E-4976-90C7-664A5B802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8965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F0C5-9EBA-4A9A-B9C7-6CCB59E62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3569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45CE-29A8-4038-B9A8-D16087579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31043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076F-B68E-4244-8CCB-ABD2974BA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98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D4562-A42B-4237-956B-51C74BD954B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31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198B-D693-49E3-B942-E331AB14B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4187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A4D9-5924-4EE6-92FF-D1906BC1B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98401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55BC-E947-4EC6-83E4-8A53088CE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34529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4ABDD-AAA9-475E-87EF-C29551F065DB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9107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B114E-2726-4296-BAD6-D1EB9B7B14B0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1900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39D"/>
                </a:solidFill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21AC8-8A7D-4C69-AD84-8202DD299C37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2398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4878B-E063-43A5-860E-6830A8E35DC4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34176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1EAD7-25B1-4922-ADAE-928FC737586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1131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60214-2CB7-4957-AD2D-0AC5D0E9E8F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341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8660-5C36-44DE-9D4E-8A9D71714324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612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9FCF9-D80B-4362-AF2E-76796596AEB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83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352DE-1DBC-41B6-AA8B-95C81A483E4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8652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BC6A8-3F6F-49DC-B63E-E572E2AD0579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8515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8C26A-C40B-49C4-9AA0-F0ECD7910F5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1595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741E8-DD3B-44FF-86FB-70CB2E97DF8E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387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4ABDD-AAA9-475E-87EF-C29551F065DB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6719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B114E-2726-4296-BAD6-D1EB9B7B14B0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45828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39D"/>
                </a:solidFill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21AC8-8A7D-4C69-AD84-8202DD299C37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1284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4878B-E063-43A5-860E-6830A8E35DC4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41086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1EAD7-25B1-4922-ADAE-928FC737586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36377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60214-2CB7-4957-AD2D-0AC5D0E9E8F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396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18925-9216-4083-A7B3-F9FA3A06264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41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18660-5C36-44DE-9D4E-8A9D71714324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4850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352DE-1DBC-41B6-AA8B-95C81A483E4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66794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BC6A8-3F6F-49DC-B63E-E572E2AD0579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01299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8C26A-C40B-49C4-9AA0-F0ECD7910F5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05484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741E8-DD3B-44FF-86FB-70CB2E97DF8E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01673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Users\eisingoma\AppData\Local\Microsoft\Windows\Temporary Internet Files\Content.Word\20130729_11065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688"/>
            <a:ext cx="9144000" cy="7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2"/>
          <p:cNvSpPr>
            <a:spLocks noChangeAspect="1"/>
          </p:cNvSpPr>
          <p:nvPr userDrawn="1"/>
        </p:nvSpPr>
        <p:spPr bwMode="gray">
          <a:xfrm>
            <a:off x="0" y="0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7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8067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>
            <a:spLocks noChangeAspect="1"/>
          </p:cNvSpPr>
          <p:nvPr userDrawn="1"/>
        </p:nvSpPr>
        <p:spPr bwMode="gray">
          <a:xfrm>
            <a:off x="0" y="0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8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24000" y="1556792"/>
            <a:ext cx="3461923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3789040"/>
            <a:ext cx="3029875" cy="1079823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554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 userDrawn="1"/>
        </p:nvSpPr>
        <p:spPr bwMode="gray">
          <a:xfrm>
            <a:off x="0" y="547688"/>
            <a:ext cx="4683125" cy="4848225"/>
          </a:xfrm>
          <a:custGeom>
            <a:avLst/>
            <a:gdLst/>
            <a:ahLst/>
            <a:cxnLst>
              <a:cxn ang="0">
                <a:pos x="2950" y="0"/>
              </a:cxn>
              <a:cxn ang="0">
                <a:pos x="433" y="0"/>
              </a:cxn>
              <a:cxn ang="0">
                <a:pos x="0" y="1461"/>
              </a:cxn>
              <a:cxn ang="0">
                <a:pos x="0" y="3054"/>
              </a:cxn>
              <a:cxn ang="0">
                <a:pos x="2046" y="3054"/>
              </a:cxn>
              <a:cxn ang="0">
                <a:pos x="2950" y="0"/>
              </a:cxn>
              <a:cxn ang="0">
                <a:pos x="2950" y="0"/>
              </a:cxn>
              <a:cxn ang="0">
                <a:pos x="2950" y="0"/>
              </a:cxn>
            </a:cxnLst>
            <a:rect l="0" t="0" r="r" b="b"/>
            <a:pathLst>
              <a:path w="2950" h="3054">
                <a:moveTo>
                  <a:pt x="2950" y="0"/>
                </a:moveTo>
                <a:lnTo>
                  <a:pt x="433" y="0"/>
                </a:lnTo>
                <a:lnTo>
                  <a:pt x="0" y="1461"/>
                </a:lnTo>
                <a:lnTo>
                  <a:pt x="0" y="3054"/>
                </a:lnTo>
                <a:lnTo>
                  <a:pt x="2046" y="3054"/>
                </a:lnTo>
                <a:lnTo>
                  <a:pt x="2950" y="0"/>
                </a:lnTo>
                <a:close/>
                <a:moveTo>
                  <a:pt x="2950" y="0"/>
                </a:moveTo>
                <a:lnTo>
                  <a:pt x="295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 userDrawn="1"/>
        </p:nvGrpSpPr>
        <p:grpSpPr bwMode="gray">
          <a:xfrm>
            <a:off x="683568" y="548680"/>
            <a:ext cx="1930547" cy="1080120"/>
            <a:chOff x="68" y="0"/>
            <a:chExt cx="1723" cy="964"/>
          </a:xfrm>
          <a:solidFill>
            <a:schemeClr val="accent6"/>
          </a:solidFill>
        </p:grpSpPr>
        <p:sp>
          <p:nvSpPr>
            <p:cNvPr id="6" name="Freeform 8"/>
            <p:cNvSpPr>
              <a:spLocks noEditPoints="1"/>
            </p:cNvSpPr>
            <p:nvPr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27088" y="1844824"/>
            <a:ext cx="2880816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27088" y="4005064"/>
            <a:ext cx="2520776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6601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9144000" cy="6859588"/>
            <a:chOff x="3175" y="-1588"/>
            <a:chExt cx="9140826" cy="6859588"/>
          </a:xfrm>
        </p:grpSpPr>
        <p:sp>
          <p:nvSpPr>
            <p:cNvPr id="5" name="Freeform 23"/>
            <p:cNvSpPr>
              <a:spLocks noChangeAspect="1"/>
            </p:cNvSpPr>
            <p:nvPr userDrawn="1"/>
          </p:nvSpPr>
          <p:spPr bwMode="gray">
            <a:xfrm>
              <a:off x="3175" y="-1588"/>
              <a:ext cx="5008411" cy="3238500"/>
            </a:xfrm>
            <a:custGeom>
              <a:avLst/>
              <a:gdLst/>
              <a:ahLst/>
              <a:cxnLst>
                <a:cxn ang="0">
                  <a:pos x="20946" y="0"/>
                </a:cxn>
                <a:cxn ang="0">
                  <a:pos x="0" y="0"/>
                </a:cxn>
                <a:cxn ang="0">
                  <a:pos x="0" y="13538"/>
                </a:cxn>
                <a:cxn ang="0">
                  <a:pos x="16939" y="13538"/>
                </a:cxn>
                <a:cxn ang="0">
                  <a:pos x="20946" y="0"/>
                </a:cxn>
              </a:cxnLst>
              <a:rect l="0" t="0" r="r" b="b"/>
              <a:pathLst>
                <a:path w="20946" h="13538">
                  <a:moveTo>
                    <a:pt x="20946" y="0"/>
                  </a:moveTo>
                  <a:lnTo>
                    <a:pt x="0" y="0"/>
                  </a:lnTo>
                  <a:lnTo>
                    <a:pt x="0" y="13538"/>
                  </a:lnTo>
                  <a:lnTo>
                    <a:pt x="16939" y="13538"/>
                  </a:lnTo>
                  <a:lnTo>
                    <a:pt x="209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Freeform 22"/>
            <p:cNvSpPr>
              <a:spLocks noChangeAspect="1"/>
            </p:cNvSpPr>
            <p:nvPr userDrawn="1"/>
          </p:nvSpPr>
          <p:spPr bwMode="gray">
            <a:xfrm>
              <a:off x="1978927" y="1820862"/>
              <a:ext cx="7165074" cy="5037138"/>
            </a:xfrm>
            <a:custGeom>
              <a:avLst/>
              <a:gdLst/>
              <a:ahLst/>
              <a:cxnLst>
                <a:cxn ang="0">
                  <a:pos x="6229" y="0"/>
                </a:cxn>
                <a:cxn ang="0">
                  <a:pos x="0" y="21055"/>
                </a:cxn>
                <a:cxn ang="0">
                  <a:pos x="29957" y="21055"/>
                </a:cxn>
                <a:cxn ang="0">
                  <a:pos x="29957" y="0"/>
                </a:cxn>
                <a:cxn ang="0">
                  <a:pos x="6229" y="0"/>
                </a:cxn>
              </a:cxnLst>
              <a:rect l="0" t="0" r="r" b="b"/>
              <a:pathLst>
                <a:path w="29957" h="21055">
                  <a:moveTo>
                    <a:pt x="6229" y="0"/>
                  </a:moveTo>
                  <a:lnTo>
                    <a:pt x="0" y="21055"/>
                  </a:lnTo>
                  <a:lnTo>
                    <a:pt x="29957" y="21055"/>
                  </a:lnTo>
                  <a:lnTo>
                    <a:pt x="29957" y="0"/>
                  </a:lnTo>
                  <a:lnTo>
                    <a:pt x="622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Freeform 24"/>
            <p:cNvSpPr>
              <a:spLocks noChangeAspect="1"/>
            </p:cNvSpPr>
            <p:nvPr userDrawn="1"/>
          </p:nvSpPr>
          <p:spPr bwMode="gray">
            <a:xfrm>
              <a:off x="3050117" y="1820862"/>
              <a:ext cx="1423494" cy="1417638"/>
            </a:xfrm>
            <a:custGeom>
              <a:avLst/>
              <a:gdLst/>
              <a:ahLst/>
              <a:cxnLst>
                <a:cxn ang="0">
                  <a:pos x="0" y="5926"/>
                </a:cxn>
                <a:cxn ang="0">
                  <a:pos x="4197" y="5926"/>
                </a:cxn>
                <a:cxn ang="0">
                  <a:pos x="5950" y="0"/>
                </a:cxn>
                <a:cxn ang="0">
                  <a:pos x="1752" y="0"/>
                </a:cxn>
                <a:cxn ang="0">
                  <a:pos x="0" y="5926"/>
                </a:cxn>
              </a:cxnLst>
              <a:rect l="0" t="0" r="r" b="b"/>
              <a:pathLst>
                <a:path w="5950" h="5926">
                  <a:moveTo>
                    <a:pt x="0" y="5926"/>
                  </a:moveTo>
                  <a:lnTo>
                    <a:pt x="4197" y="5926"/>
                  </a:lnTo>
                  <a:lnTo>
                    <a:pt x="5950" y="0"/>
                  </a:lnTo>
                  <a:lnTo>
                    <a:pt x="1752" y="0"/>
                  </a:lnTo>
                  <a:lnTo>
                    <a:pt x="0" y="5926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644008" y="2492896"/>
            <a:ext cx="4104456" cy="2160240"/>
          </a:xfrm>
        </p:spPr>
        <p:txBody>
          <a:bodyPr anchor="t"/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643438" y="5013325"/>
            <a:ext cx="4105275" cy="1439863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546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2411413" y="1124745"/>
            <a:ext cx="4249166" cy="4968552"/>
          </a:xfrm>
        </p:spPr>
        <p:txBody>
          <a:bodyPr anchorCtr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3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E1A66-B91E-4FCB-B59A-B2D08C45881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73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181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75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ustom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1pPr marL="287338" marR="0" indent="-287338" algn="l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rgbClr val="97989A"/>
              </a:buClr>
              <a:buSzPct val="75000"/>
              <a:buFont typeface="Arial" pitchFamily="34" charset="0"/>
              <a:buChar char="■"/>
              <a:tabLst/>
              <a:defRPr sz="2400">
                <a:solidFill>
                  <a:schemeClr val="accent4"/>
                </a:solidFill>
              </a:defRPr>
            </a:lvl1pPr>
            <a:lvl2pPr marL="687388" marR="0" indent="-28575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97989A"/>
              </a:buClr>
              <a:buSzPct val="30000"/>
              <a:buFont typeface="Arial" pitchFamily="34" charset="0"/>
              <a:buChar char="–"/>
              <a:tabLst/>
              <a:defRPr sz="2400"/>
            </a:lvl2pPr>
            <a:lvl3pPr marL="1027113" marR="0" indent="-225425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97989A"/>
              </a:buClr>
              <a:buSzPct val="75000"/>
              <a:buFont typeface="Arial" pitchFamily="34" charset="0"/>
              <a:buChar char="■"/>
              <a:tabLst/>
              <a:defRPr sz="2000"/>
            </a:lvl3pPr>
            <a:lvl4pPr marL="1377950" marR="0" indent="-236538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97989A"/>
              </a:buClr>
              <a:buSzPct val="35000"/>
              <a:buFont typeface="Arial" pitchFamily="34" charset="0"/>
              <a:buChar char="–"/>
              <a:tabLst/>
              <a:defRPr sz="1800" b="0"/>
            </a:lvl4pPr>
            <a:lvl5pPr marL="1716088" marR="0" indent="-223838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97989A"/>
              </a:buClr>
              <a:buSzPct val="75000"/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135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 defTabSz="1071563">
              <a:tabLst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866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388" y="1125538"/>
            <a:ext cx="4248150" cy="2374900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 bwMode="gray">
          <a:xfrm>
            <a:off x="4643438" y="1125538"/>
            <a:ext cx="4249737" cy="237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 bwMode="gray">
          <a:xfrm>
            <a:off x="179388" y="3716338"/>
            <a:ext cx="4248150" cy="237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3716338"/>
            <a:ext cx="4249737" cy="237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65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Chart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8162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Table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7069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524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8713787" cy="2374900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1733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62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741B-810A-4BB3-AFD9-6CBDA16AAEB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155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11413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20161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43438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77049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201612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17276" y="1916113"/>
            <a:ext cx="201612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09491" y="1916113"/>
            <a:ext cx="201612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77050" y="1916113"/>
            <a:ext cx="2016125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79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1958941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38494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18047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7600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1958941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9" y="1125538"/>
            <a:ext cx="15843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38494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18047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600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214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0"/>
          <p:cNvSpPr>
            <a:spLocks noChangeArrowheads="1"/>
          </p:cNvSpPr>
          <p:nvPr userDrawn="1"/>
        </p:nvSpPr>
        <p:spPr bwMode="gray">
          <a:xfrm rot="19080000" flipH="1">
            <a:off x="4691063" y="2387600"/>
            <a:ext cx="1498600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 userDrawn="1"/>
        </p:nvSpPr>
        <p:spPr bwMode="gray">
          <a:xfrm rot="2520000" flipH="1">
            <a:off x="4691063" y="4432300"/>
            <a:ext cx="1498600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AutoShape 20"/>
          <p:cNvSpPr>
            <a:spLocks noChangeArrowheads="1"/>
          </p:cNvSpPr>
          <p:nvPr userDrawn="1"/>
        </p:nvSpPr>
        <p:spPr bwMode="gray">
          <a:xfrm rot="2520000">
            <a:off x="2879725" y="2387600"/>
            <a:ext cx="149701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 userDrawn="1"/>
        </p:nvSpPr>
        <p:spPr bwMode="gray">
          <a:xfrm rot="19080000">
            <a:off x="2879725" y="4432300"/>
            <a:ext cx="149701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822700" y="3187175"/>
            <a:ext cx="1441714" cy="82128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179388" y="15573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9388" y="41481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70153" y="15573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70153" y="41481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70153" y="1125538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9388" y="3716339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70153" y="3716339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582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45354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45354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979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3526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9162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3526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9163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45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172573" y="1125538"/>
            <a:ext cx="2724700" cy="23764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16338"/>
            <a:ext cx="2723204" cy="237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125538"/>
            <a:ext cx="2724700" cy="23764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179388" y="1125538"/>
            <a:ext cx="2723204" cy="23764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3716338"/>
            <a:ext cx="2723204" cy="237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172573" y="3716338"/>
            <a:ext cx="2723204" cy="237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09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sp>
          <p:nvSpPr>
            <p:cNvPr id="5" name="Freeform 6"/>
            <p:cNvSpPr>
              <a:spLocks/>
            </p:cNvSpPr>
            <p:nvPr userDrawn="1"/>
          </p:nvSpPr>
          <p:spPr bwMode="gray">
            <a:xfrm>
              <a:off x="3397250" y="1116013"/>
              <a:ext cx="5746750" cy="5741988"/>
            </a:xfrm>
            <a:custGeom>
              <a:avLst/>
              <a:gdLst/>
              <a:ahLst/>
              <a:cxnLst>
                <a:cxn ang="0">
                  <a:pos x="0" y="3617"/>
                </a:cxn>
                <a:cxn ang="0">
                  <a:pos x="2549" y="3617"/>
                </a:cxn>
                <a:cxn ang="0">
                  <a:pos x="3620" y="0"/>
                </a:cxn>
                <a:cxn ang="0">
                  <a:pos x="1072" y="0"/>
                </a:cxn>
                <a:cxn ang="0">
                  <a:pos x="0" y="3617"/>
                </a:cxn>
              </a:cxnLst>
              <a:rect l="0" t="0" r="r" b="b"/>
              <a:pathLst>
                <a:path w="3620" h="3617">
                  <a:moveTo>
                    <a:pt x="0" y="3617"/>
                  </a:moveTo>
                  <a:lnTo>
                    <a:pt x="2549" y="3617"/>
                  </a:lnTo>
                  <a:lnTo>
                    <a:pt x="3620" y="0"/>
                  </a:lnTo>
                  <a:lnTo>
                    <a:pt x="1072" y="0"/>
                  </a:lnTo>
                  <a:lnTo>
                    <a:pt x="0" y="36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gray">
            <a:xfrm>
              <a:off x="7007225" y="6116639"/>
              <a:ext cx="2136775" cy="741362"/>
            </a:xfrm>
            <a:custGeom>
              <a:avLst/>
              <a:gdLst/>
              <a:ahLst/>
              <a:cxnLst>
                <a:cxn ang="0">
                  <a:pos x="0" y="467"/>
                </a:cxn>
                <a:cxn ang="0">
                  <a:pos x="1208" y="467"/>
                </a:cxn>
                <a:cxn ang="0">
                  <a:pos x="1346" y="0"/>
                </a:cxn>
                <a:cxn ang="0">
                  <a:pos x="138" y="0"/>
                </a:cxn>
                <a:cxn ang="0">
                  <a:pos x="0" y="467"/>
                </a:cxn>
              </a:cxnLst>
              <a:rect l="0" t="0" r="r" b="b"/>
              <a:pathLst>
                <a:path w="1346" h="467">
                  <a:moveTo>
                    <a:pt x="0" y="467"/>
                  </a:moveTo>
                  <a:lnTo>
                    <a:pt x="1208" y="467"/>
                  </a:lnTo>
                  <a:lnTo>
                    <a:pt x="1346" y="0"/>
                  </a:lnTo>
                  <a:lnTo>
                    <a:pt x="138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gray">
            <a:xfrm>
              <a:off x="1241425" y="4743451"/>
              <a:ext cx="2530475" cy="2114550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0" y="1332"/>
                </a:cxn>
                <a:cxn ang="0">
                  <a:pos x="1199" y="1332"/>
                </a:cxn>
                <a:cxn ang="0">
                  <a:pos x="1594" y="0"/>
                </a:cxn>
                <a:cxn ang="0">
                  <a:pos x="395" y="0"/>
                </a:cxn>
              </a:cxnLst>
              <a:rect l="0" t="0" r="r" b="b"/>
              <a:pathLst>
                <a:path w="1594" h="1332">
                  <a:moveTo>
                    <a:pt x="395" y="0"/>
                  </a:moveTo>
                  <a:lnTo>
                    <a:pt x="0" y="1332"/>
                  </a:lnTo>
                  <a:lnTo>
                    <a:pt x="1199" y="1332"/>
                  </a:lnTo>
                  <a:lnTo>
                    <a:pt x="15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1554163" y="0"/>
              <a:ext cx="4738687" cy="2343150"/>
            </a:xfrm>
            <a:custGeom>
              <a:avLst/>
              <a:gdLst/>
              <a:ahLst/>
              <a:cxnLst>
                <a:cxn ang="0">
                  <a:pos x="2548" y="1476"/>
                </a:cxn>
                <a:cxn ang="0">
                  <a:pos x="2985" y="0"/>
                </a:cxn>
                <a:cxn ang="0">
                  <a:pos x="437" y="0"/>
                </a:cxn>
                <a:cxn ang="0">
                  <a:pos x="0" y="1476"/>
                </a:cxn>
                <a:cxn ang="0">
                  <a:pos x="2548" y="1476"/>
                </a:cxn>
              </a:cxnLst>
              <a:rect l="0" t="0" r="r" b="b"/>
              <a:pathLst>
                <a:path w="2985" h="1476">
                  <a:moveTo>
                    <a:pt x="2548" y="1476"/>
                  </a:moveTo>
                  <a:lnTo>
                    <a:pt x="2985" y="0"/>
                  </a:lnTo>
                  <a:lnTo>
                    <a:pt x="437" y="0"/>
                  </a:lnTo>
                  <a:lnTo>
                    <a:pt x="0" y="1476"/>
                  </a:lnTo>
                  <a:lnTo>
                    <a:pt x="2548" y="14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gray">
            <a:xfrm>
              <a:off x="0" y="0"/>
              <a:ext cx="3898900" cy="5630864"/>
            </a:xfrm>
            <a:custGeom>
              <a:avLst/>
              <a:gdLst/>
              <a:ahLst/>
              <a:cxnLst>
                <a:cxn ang="0">
                  <a:pos x="2456" y="0"/>
                </a:cxn>
                <a:cxn ang="0">
                  <a:pos x="0" y="0"/>
                </a:cxn>
                <a:cxn ang="0">
                  <a:pos x="0" y="3547"/>
                </a:cxn>
                <a:cxn ang="0">
                  <a:pos x="1405" y="3547"/>
                </a:cxn>
                <a:cxn ang="0">
                  <a:pos x="2456" y="0"/>
                </a:cxn>
              </a:cxnLst>
              <a:rect l="0" t="0" r="r" b="b"/>
              <a:pathLst>
                <a:path w="2456" h="3547">
                  <a:moveTo>
                    <a:pt x="2456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1405" y="3547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BFCC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gray">
            <a:xfrm>
              <a:off x="0" y="2343150"/>
              <a:ext cx="1554163" cy="45148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4"/>
                </a:cxn>
                <a:cxn ang="0">
                  <a:pos x="137" y="2844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844">
                  <a:moveTo>
                    <a:pt x="0" y="0"/>
                  </a:moveTo>
                  <a:lnTo>
                    <a:pt x="0" y="2844"/>
                  </a:lnTo>
                  <a:lnTo>
                    <a:pt x="137" y="2844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>
              <a:off x="7007225" y="6116639"/>
              <a:ext cx="655638" cy="741362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138" y="0"/>
                </a:cxn>
                <a:cxn ang="0">
                  <a:pos x="0" y="467"/>
                </a:cxn>
                <a:cxn ang="0">
                  <a:pos x="275" y="467"/>
                </a:cxn>
                <a:cxn ang="0">
                  <a:pos x="413" y="0"/>
                </a:cxn>
              </a:cxnLst>
              <a:rect l="0" t="0" r="r" b="b"/>
              <a:pathLst>
                <a:path w="413" h="467">
                  <a:moveTo>
                    <a:pt x="413" y="0"/>
                  </a:moveTo>
                  <a:lnTo>
                    <a:pt x="138" y="0"/>
                  </a:lnTo>
                  <a:lnTo>
                    <a:pt x="0" y="467"/>
                  </a:lnTo>
                  <a:lnTo>
                    <a:pt x="275" y="4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338D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>
              <a:off x="4735513" y="1116013"/>
              <a:ext cx="1227137" cy="1227137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229" y="0"/>
                </a:cxn>
                <a:cxn ang="0">
                  <a:pos x="0" y="773"/>
                </a:cxn>
                <a:cxn ang="0">
                  <a:pos x="544" y="773"/>
                </a:cxn>
                <a:cxn ang="0">
                  <a:pos x="773" y="0"/>
                </a:cxn>
              </a:cxnLst>
              <a:rect l="0" t="0" r="r" b="b"/>
              <a:pathLst>
                <a:path w="773" h="773">
                  <a:moveTo>
                    <a:pt x="773" y="0"/>
                  </a:moveTo>
                  <a:lnTo>
                    <a:pt x="229" y="0"/>
                  </a:lnTo>
                  <a:lnTo>
                    <a:pt x="0" y="773"/>
                  </a:lnTo>
                  <a:lnTo>
                    <a:pt x="544" y="77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1604963" y="4743451"/>
              <a:ext cx="889000" cy="887413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394" y="559"/>
                </a:cxn>
                <a:cxn ang="0">
                  <a:pos x="560" y="0"/>
                </a:cxn>
                <a:cxn ang="0">
                  <a:pos x="166" y="0"/>
                </a:cxn>
                <a:cxn ang="0">
                  <a:pos x="0" y="559"/>
                </a:cxn>
              </a:cxnLst>
              <a:rect l="0" t="0" r="r" b="b"/>
              <a:pathLst>
                <a:path w="560" h="559">
                  <a:moveTo>
                    <a:pt x="0" y="559"/>
                  </a:moveTo>
                  <a:lnTo>
                    <a:pt x="394" y="559"/>
                  </a:lnTo>
                  <a:lnTo>
                    <a:pt x="560" y="0"/>
                  </a:lnTo>
                  <a:lnTo>
                    <a:pt x="166" y="0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4066AA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>
              <a:off x="1554163" y="0"/>
              <a:ext cx="2344737" cy="2343150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1476"/>
                </a:cxn>
                <a:cxn ang="0">
                  <a:pos x="1040" y="1476"/>
                </a:cxn>
                <a:cxn ang="0">
                  <a:pos x="1477" y="0"/>
                </a:cxn>
                <a:cxn ang="0">
                  <a:pos x="437" y="0"/>
                </a:cxn>
              </a:cxnLst>
              <a:rect l="0" t="0" r="r" b="b"/>
              <a:pathLst>
                <a:path w="1477" h="1476">
                  <a:moveTo>
                    <a:pt x="437" y="0"/>
                  </a:moveTo>
                  <a:lnTo>
                    <a:pt x="0" y="1476"/>
                  </a:lnTo>
                  <a:lnTo>
                    <a:pt x="1040" y="1476"/>
                  </a:lnTo>
                  <a:lnTo>
                    <a:pt x="147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gray">
            <a:xfrm>
              <a:off x="0" y="2343150"/>
              <a:ext cx="1554163" cy="328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71"/>
                </a:cxn>
                <a:cxn ang="0">
                  <a:pos x="366" y="2071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071">
                  <a:moveTo>
                    <a:pt x="0" y="0"/>
                  </a:moveTo>
                  <a:lnTo>
                    <a:pt x="0" y="2071"/>
                  </a:lnTo>
                  <a:lnTo>
                    <a:pt x="366" y="2071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4932040" y="2708920"/>
            <a:ext cx="3168352" cy="165618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4932362" y="4509120"/>
            <a:ext cx="2807989" cy="1080119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317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/>
          </p:cNvSpPr>
          <p:nvPr userDrawn="1"/>
        </p:nvSpPr>
        <p:spPr bwMode="gray">
          <a:xfrm>
            <a:off x="0" y="0"/>
            <a:ext cx="6475413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77"/>
              </a:cxn>
              <a:cxn ang="0">
                <a:pos x="19370" y="29877"/>
              </a:cxn>
              <a:cxn ang="0">
                <a:pos x="28205" y="0"/>
              </a:cxn>
              <a:cxn ang="0">
                <a:pos x="0" y="0"/>
              </a:cxn>
            </a:cxnLst>
            <a:rect l="0" t="0" r="r" b="b"/>
            <a:pathLst>
              <a:path w="28205" h="29877">
                <a:moveTo>
                  <a:pt x="0" y="0"/>
                </a:moveTo>
                <a:lnTo>
                  <a:pt x="0" y="29877"/>
                </a:lnTo>
                <a:lnTo>
                  <a:pt x="19370" y="29877"/>
                </a:lnTo>
                <a:lnTo>
                  <a:pt x="2820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340768"/>
            <a:ext cx="5112568" cy="208823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3645025"/>
            <a:ext cx="4752528" cy="1008112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479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BOARDROOM PPL compress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384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 userDrawn="1"/>
        </p:nvSpPr>
        <p:spPr bwMode="lt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53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CA882-FFB8-40BA-9803-CF3CAADAF2B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6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 userDrawn="1"/>
        </p:nvSpPr>
        <p:spPr bwMode="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2627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ChangeAspect="1"/>
          </p:cNvSpPr>
          <p:nvPr userDrawn="1"/>
        </p:nvSpPr>
        <p:spPr bwMode="gray">
          <a:xfrm>
            <a:off x="0" y="0"/>
            <a:ext cx="4833938" cy="3217863"/>
          </a:xfrm>
          <a:custGeom>
            <a:avLst/>
            <a:gdLst/>
            <a:ahLst/>
            <a:cxnLst>
              <a:cxn ang="0">
                <a:pos x="13230" y="10963"/>
              </a:cxn>
              <a:cxn ang="0">
                <a:pos x="16471" y="0"/>
              </a:cxn>
              <a:cxn ang="0">
                <a:pos x="0" y="0"/>
              </a:cxn>
              <a:cxn ang="0">
                <a:pos x="0" y="10963"/>
              </a:cxn>
              <a:cxn ang="0">
                <a:pos x="13230" y="10963"/>
              </a:cxn>
            </a:cxnLst>
            <a:rect l="0" t="0" r="r" b="b"/>
            <a:pathLst>
              <a:path w="16471" h="10963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5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528" y="3716338"/>
            <a:ext cx="3528392" cy="2376487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rmAutofit/>
          </a:bodyPr>
          <a:lstStyle>
            <a:lvl1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476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2010/06/18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2F1B-E30D-44E4-B94A-0AC6EDE9286D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80844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2010/06/18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154E-2D29-4BF1-BFB2-191554194998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89108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B5CB-D7DF-49FF-AD0E-FE4E98069BB5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51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2010/06/18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C687-0B71-4BC0-9DE3-E4E66AD5C9F5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91608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2010/06/18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FE1A-2B5D-40B5-9757-30F27A217D0A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1502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2010/06/18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42DF-7DFC-4100-80A0-658E8CC74FE8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359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2010/06/18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8AF5-1161-4074-BE35-3C4C8DF8330B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956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2010/06/18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62AB-7520-47F1-89A0-B0EEFFCEC1D6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9275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4121F-F074-4E3B-8283-DDBD67B7E65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97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2010/06/18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F45A-6DCA-41F9-B696-0B7FE82B4F30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17065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2010/06/18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C0EB-0CAE-4C4E-85EA-305C917A8231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85960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2010/06/18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B95F-F15E-417E-985E-508141429F57}" type="slidenum">
              <a:rPr lang="en-US" alt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0233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E3C-539E-4C8C-B728-2064F8E6808A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73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562-A42B-4237-956B-51C74BD954BB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58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FCF9-D80B-4362-AF2E-76796596AEB7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715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8925-9216-4083-A7B3-F9FA3A062645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01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1A66-B91E-4FCB-B59A-B2D08C45881E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526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741B-810A-4BB3-AFD9-6CBDA16AAEBA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023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A882-FFB8-40BA-9803-CF3CAADAF2BE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E7B7-34C7-4993-9A9F-9712A6A465D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046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121F-F074-4E3B-8283-DDBD67B7E657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308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E7B7-34C7-4993-9A9F-9712A6A465D2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478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7592"/>
      </p:ext>
    </p:extLst>
  </p:cSld>
  <p:clrMapOvr>
    <a:masterClrMapping/>
  </p:clrMapOvr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306494"/>
      </p:ext>
    </p:extLst>
  </p:cSld>
  <p:clrMapOvr>
    <a:masterClrMapping/>
  </p:clrMapOvr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35531"/>
      </p:ext>
    </p:extLst>
  </p:cSld>
  <p:clrMapOvr>
    <a:masterClrMapping/>
  </p:clrMapOvr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343965"/>
      </p:ext>
    </p:extLst>
  </p:cSld>
  <p:clrMapOvr>
    <a:masterClrMapping/>
  </p:clrMapOvr>
  <p:hf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73068"/>
      </p:ext>
    </p:extLst>
  </p:cSld>
  <p:clrMapOvr>
    <a:masterClrMapping/>
  </p:clrMapOvr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BAA4-1B9E-4720-9CF5-7ABBFDD0E6ED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AF84-7EC7-41AF-844F-52508D792613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399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2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5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rgbClr val="000000"/>
                </a:solidFill>
              </a:rPr>
              <a:t>AIM GLOBAL NIGERIA--GLOBAL CHAMPIONS TEAM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FFCDD5-F004-45C9-BAD2-12409E0312D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itchFamily="18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0FF659-410D-4955-AD73-4707E93BAF5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GIPEA CONSULT Ltd P.O.Box 26218 Kampala Plot 743 Makerere Kavule - Bombo 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C39BD-959C-4220-81A0-C84015FBC4F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2010/06/18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t>GIPEA CONSULT Ltd P.O.Box 26218 Kampala Plot 743 Makerere Kavule - Bombo 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C39BD-959C-4220-81A0-C84015FBC4F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6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wipe/>
  </p:transition>
  <p:hf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50"/>
          <p:cNvSpPr>
            <a:spLocks noGrp="1"/>
          </p:cNvSpPr>
          <p:nvPr>
            <p:ph type="body" idx="1"/>
          </p:nvPr>
        </p:nvSpPr>
        <p:spPr bwMode="gray">
          <a:xfrm>
            <a:off x="179388" y="1125538"/>
            <a:ext cx="87137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" name="Group 17"/>
          <p:cNvGrpSpPr/>
          <p:nvPr/>
        </p:nvGrpSpPr>
        <p:grpSpPr bwMode="gray">
          <a:xfrm>
            <a:off x="179512" y="1124744"/>
            <a:ext cx="8712968" cy="4968552"/>
            <a:chOff x="179512" y="1124744"/>
            <a:chExt cx="8712968" cy="4968552"/>
          </a:xfrm>
          <a:noFill/>
        </p:grpSpPr>
        <p:sp>
          <p:nvSpPr>
            <p:cNvPr id="29" name="Rectangle 28"/>
            <p:cNvSpPr>
              <a:spLocks noChangeArrowheads="1"/>
            </p:cNvSpPr>
            <p:nvPr/>
          </p:nvSpPr>
          <p:spPr bwMode="gray">
            <a:xfrm>
              <a:off x="179512" y="1125120"/>
              <a:ext cx="8712968" cy="496800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gray">
            <a:xfrm>
              <a:off x="442824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gray">
            <a:xfrm rot="5400000">
              <a:off x="4428240" y="-747120"/>
              <a:ext cx="216000" cy="87124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gray">
            <a:xfrm>
              <a:off x="219612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gray">
            <a:xfrm>
              <a:off x="666036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47"/>
          <p:cNvGrpSpPr/>
          <p:nvPr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24" name="Rectangle 23"/>
            <p:cNvSpPr>
              <a:spLocks noChangeArrowheads="1"/>
            </p:cNvSpPr>
            <p:nvPr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4"/>
            <p:cNvSpPr/>
            <p:nvPr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 20"/>
          <p:cNvSpPr>
            <a:spLocks noChangeAspect="1"/>
          </p:cNvSpPr>
          <p:nvPr/>
        </p:nvSpPr>
        <p:spPr bwMode="gray">
          <a:xfrm>
            <a:off x="0" y="0"/>
            <a:ext cx="9140825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29"/>
              </a:cxn>
              <a:cxn ang="0">
                <a:pos x="18422" y="1729"/>
              </a:cxn>
              <a:cxn ang="0">
                <a:pos x="18935" y="0"/>
              </a:cxn>
              <a:cxn ang="0">
                <a:pos x="0" y="0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gray">
          <a:xfrm>
            <a:off x="179388" y="6381750"/>
            <a:ext cx="87137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gray">
          <a:xfrm>
            <a:off x="179388" y="6381750"/>
            <a:ext cx="5832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00338D"/>
                </a:solidFill>
                <a:cs typeface="Arial" pitchFamily="34" charset="0"/>
              </a:rPr>
              <a:t>© 2013 KPMG Uganda, a member firm of the KPMG network of independent member firms affiliated with </a:t>
            </a:r>
            <a:br>
              <a:rPr lang="en-US" sz="700" dirty="0">
                <a:solidFill>
                  <a:srgbClr val="00338D"/>
                </a:solidFill>
                <a:cs typeface="Arial" pitchFamily="34" charset="0"/>
              </a:rPr>
            </a:br>
            <a:r>
              <a:rPr lang="en-US" sz="700" dirty="0">
                <a:solidFill>
                  <a:srgbClr val="00338D"/>
                </a:solidFill>
                <a:cs typeface="Arial" pitchFamily="34" charset="0"/>
              </a:rPr>
              <a:t>KPMG International Cooperative (“KPMG International”), a Swiss entity. All rights reserved.</a:t>
            </a:r>
            <a:endParaRPr lang="nb-NO" sz="700" dirty="0">
              <a:solidFill>
                <a:srgbClr val="00338D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gray">
          <a:xfrm>
            <a:off x="8389938" y="6381750"/>
            <a:ext cx="503237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 fontAlgn="base">
              <a:spcBef>
                <a:spcPct val="40000"/>
              </a:spcBef>
              <a:spcAft>
                <a:spcPct val="0"/>
              </a:spcAft>
              <a:defRPr/>
            </a:pPr>
            <a:fld id="{809F2860-1E34-4CA5-8A7C-65F66638F97B}" type="slidenum">
              <a:rPr lang="en-GB" sz="900">
                <a:solidFill>
                  <a:srgbClr val="00338D"/>
                </a:solidFill>
                <a:cs typeface="Arial" charset="0"/>
              </a:rPr>
              <a:pPr algn="r" fontAlgn="base">
                <a:spcBef>
                  <a:spcPct val="40000"/>
                </a:spcBef>
                <a:spcAft>
                  <a:spcPct val="0"/>
                </a:spcAft>
                <a:defRPr/>
              </a:pPr>
              <a:t>‹#›</a:t>
            </a:fld>
            <a:endParaRPr lang="en-GB" sz="900" dirty="0">
              <a:solidFill>
                <a:srgbClr val="00338D"/>
              </a:solidFill>
              <a:cs typeface="Arial" charset="0"/>
            </a:endParaRPr>
          </a:p>
        </p:txBody>
      </p:sp>
      <p:sp>
        <p:nvSpPr>
          <p:cNvPr id="1033" name="Title Placeholder 45"/>
          <p:cNvSpPr>
            <a:spLocks noGrp="1"/>
          </p:cNvSpPr>
          <p:nvPr>
            <p:ph type="title"/>
          </p:nvPr>
        </p:nvSpPr>
        <p:spPr bwMode="gray">
          <a:xfrm>
            <a:off x="179388" y="115888"/>
            <a:ext cx="8713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5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000" b="1" kern="1200" dirty="0">
          <a:solidFill>
            <a:schemeClr val="bg1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lang="en-GB" sz="20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lang="en-GB" sz="20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lang="en-GB" sz="20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lang="en-GB" sz="20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34" charset="0"/>
        <a:buChar char="•"/>
        <a:defRPr lang="en-US" sz="16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Font typeface="Arial" pitchFamily="34" charset="0"/>
        <a:buChar char="–"/>
        <a:defRPr lang="en-US" sz="16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273050" indent="-273050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pitchFamily="34" charset="0"/>
        <a:buChar char="■"/>
        <a:defRPr lang="en-US" sz="16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536575" indent="-263525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pitchFamily="34" charset="0"/>
        <a:buChar char="–"/>
        <a:defRPr lang="en-US" sz="16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809625" indent="-271463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pitchFamily="34" charset="0"/>
        <a:buChar char="■"/>
        <a:defRPr lang="en-GB" sz="16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1082675" indent="-273050" algn="l" defTabSz="893763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1344613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619250" indent="-274638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876425" indent="-25717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t>2010/06/18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6D5C46-93B5-43CB-AC22-94B545F57ACD}" type="slidenum">
              <a:rPr lang="en-US" altLang="en-US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71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 spd="slow">
    <p:wipe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3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5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325E-D9DB-41AA-82E5-274506FB7D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DC4F-4488-4DDB-8396-8768205331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7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6" r:id="rId12"/>
    <p:sldLayoutId id="214748412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53D8-B6B0-478C-A9C9-9E7CE4A40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Savimaxx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533F85-0979-45B1-954E-A2BA1FA9CD8E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8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8" r:id="rId18"/>
    <p:sldLayoutId id="2147484149" r:id="rId1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mailto:gipea.africaltd@gmail.com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72" y="1458912"/>
            <a:ext cx="5587428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99" y="-107605"/>
            <a:ext cx="632446" cy="54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3286" y="470540"/>
            <a:ext cx="3659983" cy="39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</a:rPr>
              <a:t>Kabarole District Local Government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07086" y="6145515"/>
            <a:ext cx="1371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>
                <a:solidFill>
                  <a:prstClr val="white"/>
                </a:solidFill>
              </a:rPr>
              <a:t>21/January/ 2021</a:t>
            </a:r>
            <a:endParaRPr lang="en-US" b="1" i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3671" y="440400"/>
            <a:ext cx="3659983" cy="39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</a:rPr>
              <a:t>Ministry of Lands Housing and Urban Development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943600"/>
            <a:ext cx="6629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33CC"/>
                </a:solidFill>
              </a:rPr>
              <a:t>GIPEA AFRICA LTD</a:t>
            </a:r>
          </a:p>
          <a:p>
            <a:pPr algn="ctr"/>
            <a:r>
              <a:rPr lang="en-US" sz="800" b="1" dirty="0"/>
              <a:t>Consultants in Geo-information, Physical Planning, Environmental Assessment, Local Governance and Development Planning</a:t>
            </a:r>
            <a:endParaRPr lang="en-US" sz="700" b="1" dirty="0"/>
          </a:p>
          <a:p>
            <a:pPr algn="ctr"/>
            <a:endParaRPr lang="en-US" sz="600" dirty="0"/>
          </a:p>
          <a:p>
            <a:pPr algn="ctr"/>
            <a:r>
              <a:rPr lang="de-DE" sz="600" dirty="0"/>
              <a:t>P.O.Box 29110 Kampala</a:t>
            </a:r>
          </a:p>
          <a:p>
            <a:pPr algn="ctr"/>
            <a:r>
              <a:rPr lang="de-DE" sz="600" dirty="0"/>
              <a:t>Tel: 256772 – 522 – 861; E-mail: </a:t>
            </a:r>
            <a:r>
              <a:rPr lang="de-DE" sz="600" u="sng" dirty="0">
                <a:hlinkClick r:id="rId5"/>
              </a:rPr>
              <a:t>gipea.africaltd@gmail.com</a:t>
            </a:r>
            <a:r>
              <a:rPr lang="de-DE" sz="600" dirty="0"/>
              <a:t> </a:t>
            </a:r>
            <a:endParaRPr lang="en-US" sz="600" dirty="0"/>
          </a:p>
          <a:p>
            <a:pPr algn="ctr"/>
            <a:r>
              <a:rPr lang="en-US" sz="600" dirty="0" err="1"/>
              <a:t>Gayaza</a:t>
            </a:r>
            <a:r>
              <a:rPr lang="en-US" sz="600" dirty="0"/>
              <a:t>- </a:t>
            </a:r>
            <a:r>
              <a:rPr lang="en-US" sz="600" dirty="0" err="1"/>
              <a:t>Manyangwa</a:t>
            </a:r>
            <a:r>
              <a:rPr lang="en-US" sz="600" dirty="0"/>
              <a:t>  Road Plot …..Room A1</a:t>
            </a: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6" y="5982229"/>
            <a:ext cx="699448" cy="7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90" y="1405542"/>
            <a:ext cx="5063096" cy="391197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" y="3462637"/>
            <a:ext cx="3912669" cy="240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Fort Portal City (@fort_city) | Twitter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" y="1185808"/>
            <a:ext cx="3912669" cy="2319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145888"/>
            <a:ext cx="39502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Fort Portal City Physical Development Plan </a:t>
            </a:r>
          </a:p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2022 – 2040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Fort Portal Technical Planning Committee</a:t>
            </a:r>
            <a:endParaRPr lang="en-US" dirty="0">
              <a:solidFill>
                <a:srgbClr val="CC3300"/>
              </a:solidFill>
            </a:endParaRPr>
          </a:p>
        </p:txBody>
      </p:sp>
      <p:pic>
        <p:nvPicPr>
          <p:cNvPr id="22" name="Picture 21" descr="Description: G:\City Logo\FORT-PORTAL TOURISM CITY - LOGO CONCEPT - B-0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70" y="-107605"/>
            <a:ext cx="714375" cy="54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92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86" y="0"/>
            <a:ext cx="9133113" cy="884236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participation in formulating City Development  Vision &amp; popularize the plan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>
          <a:xfrm>
            <a:off x="10886" y="884236"/>
            <a:ext cx="5024744" cy="59737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700" b="1" dirty="0">
                <a:latin typeface="Arial" charset="0"/>
                <a:cs typeface="Arial" charset="0"/>
              </a:rPr>
              <a:t>Mobilization, engagement of stakeholders and Publicity at City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b="1" dirty="0">
                <a:latin typeface="Arial" charset="0"/>
                <a:cs typeface="Arial" charset="0"/>
              </a:rPr>
              <a:t>and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b="1" dirty="0">
                <a:latin typeface="Arial" charset="0"/>
                <a:cs typeface="Arial" charset="0"/>
              </a:rPr>
              <a:t>Division, levels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700" b="1" dirty="0">
                <a:latin typeface="Arial" charset="0"/>
                <a:cs typeface="Arial" charset="0"/>
              </a:rPr>
              <a:t>Stakeholder Clustering for effective participation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700" b="1" dirty="0">
                <a:latin typeface="Arial" charset="0"/>
                <a:cs typeface="Arial" charset="0"/>
              </a:rPr>
              <a:t>Feedback meetings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700" b="1" dirty="0">
                <a:latin typeface="Arial" charset="0"/>
                <a:cs typeface="Arial" charset="0"/>
              </a:rPr>
              <a:t>Formulation of development Vision and Mission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700" b="1" dirty="0">
                <a:latin typeface="Arial" charset="0"/>
                <a:cs typeface="Arial" charset="0"/>
              </a:rPr>
              <a:t>Implementing the Information Education &amp; Communication strategy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D09BC86-A665-4EFD-A7C7-AF24F566F7B6}" type="slidenum">
              <a:rPr lang="en-US" altLang="en-US">
                <a:solidFill>
                  <a:srgbClr val="FFFFFF"/>
                </a:solidFill>
                <a:latin typeface="Century Schoolbook" pitchFamily="18" charset="0"/>
              </a:rPr>
              <a:pPr/>
              <a:t>10</a:t>
            </a:fld>
            <a:endParaRPr lang="en-US" altLang="en-US">
              <a:solidFill>
                <a:srgbClr val="FFFFFF"/>
              </a:solidFill>
              <a:latin typeface="Century Schoolbook" pitchFamily="18" charset="0"/>
            </a:endParaRPr>
          </a:p>
        </p:txBody>
      </p:sp>
      <p:grpSp>
        <p:nvGrpSpPr>
          <p:cNvPr id="34821" name="Group 10"/>
          <p:cNvGrpSpPr>
            <a:grpSpLocks/>
          </p:cNvGrpSpPr>
          <p:nvPr/>
        </p:nvGrpSpPr>
        <p:grpSpPr bwMode="auto">
          <a:xfrm>
            <a:off x="5181600" y="1905000"/>
            <a:ext cx="3886199" cy="3886200"/>
            <a:chOff x="5524499" y="685800"/>
            <a:chExt cx="2019301" cy="1904011"/>
          </a:xfrm>
        </p:grpSpPr>
        <p:pic>
          <p:nvPicPr>
            <p:cNvPr id="34822" name="Picture 9" descr="handsworl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" t="26714" r="6219"/>
            <a:stretch>
              <a:fillRect/>
            </a:stretch>
          </p:blipFill>
          <p:spPr bwMode="auto">
            <a:xfrm>
              <a:off x="5524499" y="685800"/>
              <a:ext cx="2019301" cy="190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lowchart: Merge 8"/>
            <p:cNvSpPr/>
            <p:nvPr/>
          </p:nvSpPr>
          <p:spPr>
            <a:xfrm>
              <a:off x="5524644" y="685800"/>
              <a:ext cx="1943309" cy="439387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Desired 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9878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City PDP</a:t>
            </a:r>
            <a:endParaRPr lang="en-US" sz="4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867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Present PDP to relevant stakeholders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Secure resolution</a:t>
            </a:r>
          </a:p>
          <a:p>
            <a:pPr marL="868680" lvl="1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Present to stakeholders (Division and City)</a:t>
            </a:r>
          </a:p>
          <a:p>
            <a:pPr marL="868680" lvl="1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Deposit Draft PDP for inputs (statutory 90 days)</a:t>
            </a:r>
          </a:p>
          <a:p>
            <a:pPr marL="868680" lvl="1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Integrate comments after lapse of deposit period</a:t>
            </a:r>
          </a:p>
          <a:p>
            <a:pPr marL="868680" lvl="1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Improve PDP</a:t>
            </a:r>
          </a:p>
          <a:p>
            <a:pPr marL="868680" lvl="1" indent="-283464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Obtain Council/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PPC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resolution adopting new City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PDP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Input of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MoLUD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technical Committee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Presentation of the PDP to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National Physical Planning Board for approval.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54EDF1-7C12-4BF8-863D-BCA129CCABA1}" type="slidenum">
              <a:rPr lang="en-US" altLang="en-US">
                <a:solidFill>
                  <a:srgbClr val="FFFFFF"/>
                </a:solidFill>
                <a:latin typeface="Century Schoolbook" pitchFamily="18" charset="0"/>
              </a:rPr>
              <a:pPr/>
              <a:t>11</a:t>
            </a:fld>
            <a:endParaRPr lang="en-US" altLang="en-US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011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plan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C5F90A-5CB9-4929-801A-206E6663260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862746"/>
              </p:ext>
            </p:extLst>
          </p:nvPr>
        </p:nvGraphicFramePr>
        <p:xfrm>
          <a:off x="0" y="388515"/>
          <a:ext cx="9143990" cy="626412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98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75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2272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12714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Project activity and Planned Task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Deliverable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</a:t>
                      </a:r>
                      <a:endParaRPr lang="en-US"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en-US"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anchor="ctr"/>
                </a:tc>
                <a:tc gridSpan="1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Month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Jan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Feb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Apr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May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Jul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Aug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Sept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Oct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Nov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</a:t>
                      </a:r>
                      <a:endParaRPr lang="en-US" sz="20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vert="vert27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1775" algn="l"/>
                        </a:tabLs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Inception meetings, reconnaissance, stakeholder engagement and reporting</a:t>
                      </a:r>
                      <a:endParaRPr lang="en-US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Inception report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3135" marR="531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Data Collection and  Analysis</a:t>
                      </a: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Situation Analysis Report</a:t>
                      </a:r>
                      <a:endParaRPr lang="en-US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Preparation of Draft PDP and Deposit</a:t>
                      </a: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Draft </a:t>
                      </a:r>
                      <a:r>
                        <a:rPr lang="en-US" sz="2000" b="1" dirty="0" err="1"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PDP</a:t>
                      </a:r>
                      <a:endParaRPr lang="en-US" sz="2000" b="1" dirty="0">
                        <a:solidFill>
                          <a:srgbClr val="FF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4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Approval of Final PDP by NPPB</a:t>
                      </a: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Approved </a:t>
                      </a:r>
                      <a:r>
                        <a:rPr lang="en-US" sz="2000" b="1" dirty="0" err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PDP</a:t>
                      </a:r>
                      <a:endParaRPr lang="en-US" sz="2000" b="1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5" marR="5313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5327333" y="3276600"/>
            <a:ext cx="403559" cy="0"/>
          </a:xfrm>
          <a:prstGeom prst="line">
            <a:avLst/>
          </a:prstGeom>
          <a:ln w="1270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30892" y="4495800"/>
            <a:ext cx="1267104" cy="0"/>
          </a:xfrm>
          <a:prstGeom prst="line">
            <a:avLst/>
          </a:prstGeom>
          <a:ln w="152400" cmpd="tri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669" y="5334000"/>
            <a:ext cx="1599719" cy="0"/>
          </a:xfrm>
          <a:prstGeom prst="line">
            <a:avLst/>
          </a:prstGeom>
          <a:ln w="152400" cmpd="tri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8434388" y="6248400"/>
            <a:ext cx="709612" cy="6350"/>
          </a:xfrm>
          <a:prstGeom prst="line">
            <a:avLst/>
          </a:prstGeom>
          <a:ln w="152400" cmpd="tri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082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533400"/>
          </a:xfrm>
          <a:solidFill>
            <a:srgbClr val="FFCCFF"/>
          </a:solidFill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GB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Emerging Issues requiring attention</a:t>
            </a:r>
            <a:endParaRPr lang="en-US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0" y="533400"/>
            <a:ext cx="9144000" cy="61722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</a:rPr>
              <a:t>Oversight from MoLHUD;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</a:rPr>
              <a:t>Input from the Client on Key Stakeholders consulted;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</a:rPr>
              <a:t>Client involvement in Public Awareness creation</a:t>
            </a:r>
            <a:r>
              <a:rPr lang="en-GB" b="1" dirty="0"/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</a:rPr>
              <a:t>Inputs, Data, Services and Facilities to be provided by the Client</a:t>
            </a:r>
            <a:r>
              <a:rPr lang="en-GB" b="1" dirty="0"/>
              <a:t>; </a:t>
            </a:r>
            <a:endParaRPr lang="en-US" b="1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b="1" dirty="0">
                <a:solidFill>
                  <a:schemeClr val="tx1"/>
                </a:solidFill>
              </a:rPr>
              <a:t>Protocol and Letters of introduction ;</a:t>
            </a:r>
            <a:endParaRPr lang="en-US" sz="2200" b="1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b="1" dirty="0">
                <a:solidFill>
                  <a:schemeClr val="tx1"/>
                </a:solidFill>
              </a:rPr>
              <a:t>Copy of the City approved budget </a:t>
            </a:r>
            <a:endParaRPr lang="en-US" sz="2200" b="1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b="1" dirty="0">
                <a:solidFill>
                  <a:schemeClr val="tx1"/>
                </a:solidFill>
              </a:rPr>
              <a:t>Existing and planned projects and plans;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b="1" dirty="0">
                <a:solidFill>
                  <a:schemeClr val="tx1"/>
                </a:solidFill>
              </a:rPr>
              <a:t>Office space during data collection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b="1" dirty="0">
                <a:solidFill>
                  <a:schemeClr val="tx1"/>
                </a:solidFill>
              </a:rPr>
              <a:t>Special areas that may require seeking permission to access</a:t>
            </a:r>
          </a:p>
          <a:p>
            <a:pPr algn="just">
              <a:lnSpc>
                <a:spcPct val="120000"/>
              </a:lnSpc>
            </a:pPr>
            <a:r>
              <a:rPr lang="en-GB" b="1" dirty="0">
                <a:solidFill>
                  <a:srgbClr val="FF0000"/>
                </a:solidFill>
              </a:rPr>
              <a:t>Need for City Urban Councils participation and contribution in  implementation of  the EIC strategy;</a:t>
            </a:r>
            <a:r>
              <a:rPr lang="en-GB" b="1" dirty="0"/>
              <a:t> </a:t>
            </a:r>
          </a:p>
          <a:p>
            <a:pPr algn="just">
              <a:lnSpc>
                <a:spcPct val="120000"/>
              </a:lnSpc>
            </a:pPr>
            <a:r>
              <a:rPr lang="en-GB" b="1" dirty="0">
                <a:solidFill>
                  <a:srgbClr val="FF0000"/>
                </a:solidFill>
              </a:rPr>
              <a:t>City Council staff Availability during the process</a:t>
            </a:r>
            <a:r>
              <a:rPr lang="en-GB" b="1" dirty="0"/>
              <a:t>; </a:t>
            </a:r>
          </a:p>
          <a:p>
            <a:pPr algn="just">
              <a:lnSpc>
                <a:spcPct val="120000"/>
              </a:lnSpc>
            </a:pPr>
            <a:r>
              <a:rPr lang="en-GB" b="1" dirty="0">
                <a:solidFill>
                  <a:srgbClr val="FF0000"/>
                </a:solidFill>
              </a:rPr>
              <a:t>Appointment letter of the project manager</a:t>
            </a:r>
          </a:p>
          <a:p>
            <a:pPr algn="just">
              <a:lnSpc>
                <a:spcPct val="120000"/>
              </a:lnSpc>
            </a:pPr>
            <a:r>
              <a:rPr lang="en-GB" b="1" dirty="0">
                <a:solidFill>
                  <a:srgbClr val="FF0000"/>
                </a:solidFill>
              </a:rPr>
              <a:t>Consent on the proposed plan time horizon (18 </a:t>
            </a:r>
            <a:r>
              <a:rPr lang="en-GB" b="1" dirty="0" err="1">
                <a:solidFill>
                  <a:srgbClr val="FF0000"/>
                </a:solidFill>
              </a:rPr>
              <a:t>Yrs</a:t>
            </a:r>
            <a:r>
              <a:rPr lang="en-GB" b="1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6866529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z="8000" b="1">
                <a:latin typeface="Univers 45 Light" pitchFamily="2" charset="0"/>
              </a:rPr>
              <a:t>Way Forward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en-US" sz="2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Client to develop engagement plan</a:t>
            </a:r>
            <a:endParaRPr sz="27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en-US" sz="2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Consultant to carryout mapping of services</a:t>
            </a:r>
          </a:p>
          <a:p>
            <a:pPr algn="just">
              <a:defRPr/>
            </a:pPr>
            <a:r>
              <a:rPr lang="en-US" sz="2700" b="1" dirty="0">
                <a:latin typeface="Verdana" pitchFamily="34" charset="0"/>
                <a:ea typeface="Verdana" pitchFamily="34" charset="0"/>
              </a:rPr>
              <a:t>Client to assist in identification of socio-economic data collectors</a:t>
            </a:r>
          </a:p>
          <a:p>
            <a:pPr algn="just">
              <a:defRPr/>
            </a:pPr>
            <a:r>
              <a:rPr lang="en-US" sz="2700" b="1" dirty="0">
                <a:latin typeface="Verdana" pitchFamily="34" charset="0"/>
                <a:ea typeface="Verdana" pitchFamily="34" charset="0"/>
              </a:rPr>
              <a:t>Client to mobilize FGD groups (market vendors, </a:t>
            </a:r>
            <a:r>
              <a:rPr lang="en-US" sz="2700" b="1" dirty="0" err="1">
                <a:latin typeface="Verdana" pitchFamily="34" charset="0"/>
                <a:ea typeface="Verdana" pitchFamily="34" charset="0"/>
              </a:rPr>
              <a:t>Boda</a:t>
            </a:r>
            <a:r>
              <a:rPr lang="en-US" sz="27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700" b="1" dirty="0" err="1">
                <a:latin typeface="Verdana" pitchFamily="34" charset="0"/>
                <a:ea typeface="Verdana" pitchFamily="34" charset="0"/>
              </a:rPr>
              <a:t>boda</a:t>
            </a:r>
            <a:r>
              <a:rPr lang="en-US" sz="2700" b="1" dirty="0">
                <a:latin typeface="Verdana" pitchFamily="34" charset="0"/>
                <a:ea typeface="Verdana" pitchFamily="34" charset="0"/>
              </a:rPr>
              <a:t>, elderly, youth, PWDs, taxi and bus operators, women associations – 2 persons per category)</a:t>
            </a:r>
          </a:p>
          <a:p>
            <a:pPr algn="just">
              <a:defRPr/>
            </a:pPr>
            <a:r>
              <a:rPr lang="en-US" sz="2700" b="1" dirty="0">
                <a:latin typeface="Verdana" pitchFamily="34" charset="0"/>
                <a:ea typeface="Verdana" pitchFamily="34" charset="0"/>
              </a:rPr>
              <a:t>Client to identify and book meeting venues</a:t>
            </a:r>
            <a:endParaRPr sz="2700" b="1" dirty="0"/>
          </a:p>
        </p:txBody>
      </p:sp>
    </p:spTree>
    <p:extLst>
      <p:ext uri="{BB962C8B-B14F-4D97-AF65-F5344CB8AC3E}">
        <p14:creationId xmlns:p14="http://schemas.microsoft.com/office/powerpoint/2010/main" val="91117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60D7384-3E71-4EE3-A8AC-DA86110B2D8A}" type="slidenum">
              <a:rPr lang="en-US" altLang="en-US" smtClean="0">
                <a:solidFill>
                  <a:srgbClr val="FFFFFF"/>
                </a:solidFill>
                <a:latin typeface="Century Schoolbook" pitchFamily="18" charset="0"/>
              </a:rPr>
              <a:pPr/>
              <a:t>2</a:t>
            </a:fld>
            <a:endParaRPr lang="en-US" altLang="en-US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pPr marL="0" indent="0" algn="l">
              <a:buNone/>
              <a:defRPr/>
            </a:pPr>
            <a:r>
              <a:rPr lang="en-US" sz="2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Location of Planning Area</a:t>
            </a:r>
            <a:r>
              <a:rPr lang="en-US" sz="2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 Regional context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3"/>
          </p:nvPr>
        </p:nvSpPr>
        <p:spPr>
          <a:xfrm>
            <a:off x="4495800" y="533400"/>
            <a:ext cx="4648200" cy="6324600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</a:rPr>
              <a:t>Located about 316/320 km from Kampala via </a:t>
            </a:r>
            <a:r>
              <a:rPr lang="en-GB" sz="2400" b="1" dirty="0" err="1">
                <a:solidFill>
                  <a:schemeClr val="bg1"/>
                </a:solidFill>
              </a:rPr>
              <a:t>Mubende</a:t>
            </a:r>
            <a:endParaRPr lang="en-GB" sz="24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</a:rPr>
              <a:t>Capital for Toro Kingdom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chemeClr val="bg1"/>
                </a:solidFill>
              </a:rPr>
              <a:t>Situated at the foothills of the Rwenzori </a:t>
            </a:r>
            <a:r>
              <a:rPr lang="en-GB" sz="2400" b="1" dirty="0" err="1">
                <a:solidFill>
                  <a:schemeClr val="bg1"/>
                </a:solidFill>
              </a:rPr>
              <a:t>Mts</a:t>
            </a:r>
            <a:endParaRPr lang="en-GB" sz="2400" b="1" dirty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en-GB" sz="2400" b="1" dirty="0">
                <a:solidFill>
                  <a:schemeClr val="bg1"/>
                </a:solidFill>
              </a:rPr>
              <a:t>ordered by </a:t>
            </a:r>
            <a:r>
              <a:rPr lang="en-GB" sz="2400" b="1" dirty="0" err="1">
                <a:solidFill>
                  <a:schemeClr val="bg1"/>
                </a:solidFill>
              </a:rPr>
              <a:t>Kiko</a:t>
            </a:r>
            <a:r>
              <a:rPr lang="en-GB" sz="2400" b="1" dirty="0">
                <a:solidFill>
                  <a:schemeClr val="bg1"/>
                </a:solidFill>
              </a:rPr>
              <a:t> TC (SE), </a:t>
            </a:r>
            <a:r>
              <a:rPr lang="en-GB" sz="2400" b="1" dirty="0" err="1">
                <a:solidFill>
                  <a:schemeClr val="bg1"/>
                </a:solidFill>
              </a:rPr>
              <a:t>Buhesi</a:t>
            </a:r>
            <a:r>
              <a:rPr lang="en-GB" sz="2400" b="1" dirty="0">
                <a:solidFill>
                  <a:schemeClr val="bg1"/>
                </a:solidFill>
              </a:rPr>
              <a:t> sub-county (south), </a:t>
            </a:r>
            <a:r>
              <a:rPr lang="en-GB" sz="2400" b="1" dirty="0" err="1">
                <a:solidFill>
                  <a:schemeClr val="bg1"/>
                </a:solidFill>
              </a:rPr>
              <a:t>Mugusu</a:t>
            </a:r>
            <a:r>
              <a:rPr lang="en-GB" sz="2400" b="1" dirty="0">
                <a:solidFill>
                  <a:schemeClr val="bg1"/>
                </a:solidFill>
              </a:rPr>
              <a:t> sub-county (south west), </a:t>
            </a:r>
            <a:r>
              <a:rPr lang="en-GB" sz="2400" b="1" dirty="0" err="1">
                <a:solidFill>
                  <a:schemeClr val="bg1"/>
                </a:solidFill>
              </a:rPr>
              <a:t>Karangura</a:t>
            </a:r>
            <a:r>
              <a:rPr lang="en-GB" sz="2400" b="1" dirty="0">
                <a:solidFill>
                  <a:schemeClr val="bg1"/>
                </a:solidFill>
              </a:rPr>
              <a:t> in (west), </a:t>
            </a:r>
            <a:r>
              <a:rPr lang="en-GB" sz="2400" b="1" dirty="0" err="1">
                <a:solidFill>
                  <a:schemeClr val="bg1"/>
                </a:solidFill>
              </a:rPr>
              <a:t>Kichwamba</a:t>
            </a:r>
            <a:r>
              <a:rPr lang="en-GB" sz="2400" b="1" dirty="0">
                <a:solidFill>
                  <a:schemeClr val="bg1"/>
                </a:solidFill>
              </a:rPr>
              <a:t> sub-county (north) and </a:t>
            </a:r>
            <a:r>
              <a:rPr lang="en-GB" sz="2400" b="1" dirty="0" err="1">
                <a:solidFill>
                  <a:schemeClr val="bg1"/>
                </a:solidFill>
              </a:rPr>
              <a:t>Busoro</a:t>
            </a:r>
            <a:r>
              <a:rPr lang="en-GB" sz="2400" b="1" dirty="0">
                <a:solidFill>
                  <a:schemeClr val="bg1"/>
                </a:solidFill>
              </a:rPr>
              <a:t> sub-county (northeast).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7" name="Group 2418"/>
          <p:cNvGrpSpPr>
            <a:grpSpLocks/>
          </p:cNvGrpSpPr>
          <p:nvPr/>
        </p:nvGrpSpPr>
        <p:grpSpPr bwMode="auto">
          <a:xfrm>
            <a:off x="0" y="522514"/>
            <a:ext cx="4419600" cy="6259286"/>
            <a:chOff x="0" y="0"/>
            <a:chExt cx="4242435" cy="5933725"/>
          </a:xfrm>
        </p:grpSpPr>
        <p:grpSp>
          <p:nvGrpSpPr>
            <p:cNvPr id="8" name="Group 3080"/>
            <p:cNvGrpSpPr>
              <a:grpSpLocks/>
            </p:cNvGrpSpPr>
            <p:nvPr/>
          </p:nvGrpSpPr>
          <p:grpSpPr bwMode="auto">
            <a:xfrm>
              <a:off x="0" y="0"/>
              <a:ext cx="4242435" cy="5641975"/>
              <a:chOff x="1440" y="1"/>
              <a:chExt cx="9356" cy="13226"/>
            </a:xfrm>
          </p:grpSpPr>
          <p:grpSp>
            <p:nvGrpSpPr>
              <p:cNvPr id="11" name="Group 3081"/>
              <p:cNvGrpSpPr>
                <a:grpSpLocks/>
              </p:cNvGrpSpPr>
              <p:nvPr/>
            </p:nvGrpSpPr>
            <p:grpSpPr bwMode="auto">
              <a:xfrm>
                <a:off x="1440" y="1"/>
                <a:ext cx="9356" cy="13226"/>
                <a:chOff x="1440" y="841"/>
                <a:chExt cx="9356" cy="13226"/>
              </a:xfrm>
            </p:grpSpPr>
            <p:pic>
              <p:nvPicPr>
                <p:cNvPr id="3104" name="Picture 3082" descr="Location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841"/>
                  <a:ext cx="9356" cy="13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5" name="Picture 3083" descr="Administrative Boundaaries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" t="6648" r="18407" b="601"/>
                <a:stretch>
                  <a:fillRect/>
                </a:stretch>
              </p:blipFill>
              <p:spPr bwMode="auto">
                <a:xfrm>
                  <a:off x="6426" y="8810"/>
                  <a:ext cx="4124" cy="4774"/>
                </a:xfrm>
                <a:prstGeom prst="rect">
                  <a:avLst/>
                </a:prstGeom>
                <a:noFill/>
                <a:ln w="9525">
                  <a:solidFill>
                    <a:srgbClr val="3399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" name="AutoShape 3084"/>
              <p:cNvSpPr>
                <a:spLocks noChangeShapeType="1"/>
              </p:cNvSpPr>
              <p:nvPr/>
            </p:nvSpPr>
            <p:spPr bwMode="auto">
              <a:xfrm flipV="1">
                <a:off x="3421" y="8257"/>
                <a:ext cx="3513" cy="566"/>
              </a:xfrm>
              <a:prstGeom prst="straightConnector1">
                <a:avLst/>
              </a:prstGeom>
              <a:noFill/>
              <a:ln w="28575">
                <a:solidFill>
                  <a:srgbClr val="FF99CC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AutoShape 3085"/>
              <p:cNvSpPr>
                <a:spLocks noChangeShapeType="1"/>
              </p:cNvSpPr>
              <p:nvPr/>
            </p:nvSpPr>
            <p:spPr bwMode="auto">
              <a:xfrm>
                <a:off x="3588" y="9672"/>
                <a:ext cx="5651" cy="2514"/>
              </a:xfrm>
              <a:prstGeom prst="straightConnector1">
                <a:avLst/>
              </a:prstGeom>
              <a:noFill/>
              <a:ln w="25400">
                <a:solidFill>
                  <a:srgbClr val="FF99CC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Text Box 2417"/>
            <p:cNvSpPr txBox="1">
              <a:spLocks noChangeArrowheads="1"/>
            </p:cNvSpPr>
            <p:nvPr/>
          </p:nvSpPr>
          <p:spPr bwMode="auto">
            <a:xfrm>
              <a:off x="30145" y="5632101"/>
              <a:ext cx="4170044" cy="30162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GB" altLang="zh-CN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Map ; Fort Portal City Location and Administrative Structure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71362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19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GB" sz="2400" b="1" dirty="0">
                <a:solidFill>
                  <a:srgbClr val="FF0000"/>
                </a:solidFill>
              </a:rPr>
              <a:t>Fort Portal City Comparative Advantage in the Region Context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9BA8-2175-4A55-95AA-1D2A11641FB7}" type="datetime1">
              <a:rPr lang="en-US" smtClean="0">
                <a:solidFill>
                  <a:srgbClr val="FFFFFF"/>
                </a:solidFill>
              </a:rPr>
              <a:pPr/>
              <a:t>5/10/2023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F85-0979-45B1-954E-A2BA1FA9CD8E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0" y="914400"/>
            <a:ext cx="4572000" cy="5943600"/>
            <a:chOff x="3886200" y="304878"/>
            <a:chExt cx="5257800" cy="6632143"/>
          </a:xfrm>
        </p:grpSpPr>
        <p:grpSp>
          <p:nvGrpSpPr>
            <p:cNvPr id="9" name="Group 8"/>
            <p:cNvGrpSpPr/>
            <p:nvPr/>
          </p:nvGrpSpPr>
          <p:grpSpPr>
            <a:xfrm>
              <a:off x="3886200" y="304878"/>
              <a:ext cx="5257800" cy="6632143"/>
              <a:chOff x="3886200" y="304878"/>
              <a:chExt cx="5257800" cy="663214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t="3570"/>
              <a:stretch/>
            </p:blipFill>
            <p:spPr>
              <a:xfrm>
                <a:off x="3886200" y="304878"/>
                <a:ext cx="5257800" cy="6632143"/>
              </a:xfrm>
              <a:prstGeom prst="rect">
                <a:avLst/>
              </a:prstGeom>
            </p:spPr>
          </p:pic>
          <p:cxnSp>
            <p:nvCxnSpPr>
              <p:cNvPr id="12" name="Curved Connector 11"/>
              <p:cNvCxnSpPr/>
              <p:nvPr/>
            </p:nvCxnSpPr>
            <p:spPr>
              <a:xfrm>
                <a:off x="6248400" y="3657600"/>
                <a:ext cx="304800" cy="76200"/>
              </a:xfrm>
              <a:prstGeom prst="curvedConnector3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Curved Connector 12"/>
              <p:cNvCxnSpPr/>
              <p:nvPr/>
            </p:nvCxnSpPr>
            <p:spPr>
              <a:xfrm rot="16200000" flipH="1">
                <a:off x="5628085" y="3820715"/>
                <a:ext cx="402431" cy="228600"/>
              </a:xfrm>
              <a:prstGeom prst="curvedConnector3">
                <a:avLst>
                  <a:gd name="adj1" fmla="val 50000"/>
                </a:avLst>
              </a:prstGeom>
              <a:ln w="5715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urved Connector 13"/>
              <p:cNvCxnSpPr/>
              <p:nvPr/>
            </p:nvCxnSpPr>
            <p:spPr>
              <a:xfrm rot="10800000">
                <a:off x="5257800" y="3457070"/>
                <a:ext cx="228600" cy="28575"/>
              </a:xfrm>
              <a:prstGeom prst="curvedConnector3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9"/>
            <p:cNvSpPr/>
            <p:nvPr/>
          </p:nvSpPr>
          <p:spPr>
            <a:xfrm>
              <a:off x="6219825" y="2833688"/>
              <a:ext cx="538163" cy="90851"/>
            </a:xfrm>
            <a:custGeom>
              <a:avLst/>
              <a:gdLst>
                <a:gd name="connsiteX0" fmla="*/ 538163 w 538163"/>
                <a:gd name="connsiteY0" fmla="*/ 4762 h 90851"/>
                <a:gd name="connsiteX1" fmla="*/ 452438 w 538163"/>
                <a:gd name="connsiteY1" fmla="*/ 23812 h 90851"/>
                <a:gd name="connsiteX2" fmla="*/ 414338 w 538163"/>
                <a:gd name="connsiteY2" fmla="*/ 23812 h 90851"/>
                <a:gd name="connsiteX3" fmla="*/ 400050 w 538163"/>
                <a:gd name="connsiteY3" fmla="*/ 4762 h 90851"/>
                <a:gd name="connsiteX4" fmla="*/ 376238 w 538163"/>
                <a:gd name="connsiteY4" fmla="*/ 0 h 90851"/>
                <a:gd name="connsiteX5" fmla="*/ 352425 w 538163"/>
                <a:gd name="connsiteY5" fmla="*/ 4762 h 90851"/>
                <a:gd name="connsiteX6" fmla="*/ 314325 w 538163"/>
                <a:gd name="connsiteY6" fmla="*/ 23812 h 90851"/>
                <a:gd name="connsiteX7" fmla="*/ 285750 w 538163"/>
                <a:gd name="connsiteY7" fmla="*/ 47625 h 90851"/>
                <a:gd name="connsiteX8" fmla="*/ 271463 w 538163"/>
                <a:gd name="connsiteY8" fmla="*/ 47625 h 90851"/>
                <a:gd name="connsiteX9" fmla="*/ 257175 w 538163"/>
                <a:gd name="connsiteY9" fmla="*/ 42862 h 90851"/>
                <a:gd name="connsiteX10" fmla="*/ 242888 w 538163"/>
                <a:gd name="connsiteY10" fmla="*/ 52387 h 90851"/>
                <a:gd name="connsiteX11" fmla="*/ 214313 w 538163"/>
                <a:gd name="connsiteY11" fmla="*/ 76200 h 90851"/>
                <a:gd name="connsiteX12" fmla="*/ 180975 w 538163"/>
                <a:gd name="connsiteY12" fmla="*/ 90487 h 90851"/>
                <a:gd name="connsiteX13" fmla="*/ 152400 w 538163"/>
                <a:gd name="connsiteY13" fmla="*/ 85725 h 90851"/>
                <a:gd name="connsiteX14" fmla="*/ 133350 w 538163"/>
                <a:gd name="connsiteY14" fmla="*/ 76200 h 90851"/>
                <a:gd name="connsiteX15" fmla="*/ 90488 w 538163"/>
                <a:gd name="connsiteY15" fmla="*/ 57150 h 90851"/>
                <a:gd name="connsiteX16" fmla="*/ 61913 w 538163"/>
                <a:gd name="connsiteY16" fmla="*/ 47625 h 90851"/>
                <a:gd name="connsiteX17" fmla="*/ 28575 w 538163"/>
                <a:gd name="connsiteY17" fmla="*/ 33337 h 90851"/>
                <a:gd name="connsiteX18" fmla="*/ 0 w 538163"/>
                <a:gd name="connsiteY18" fmla="*/ 23812 h 9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8163" h="90851">
                  <a:moveTo>
                    <a:pt x="538163" y="4762"/>
                  </a:moveTo>
                  <a:cubicBezTo>
                    <a:pt x="505619" y="12699"/>
                    <a:pt x="473075" y="20637"/>
                    <a:pt x="452438" y="23812"/>
                  </a:cubicBezTo>
                  <a:cubicBezTo>
                    <a:pt x="431800" y="26987"/>
                    <a:pt x="423069" y="26987"/>
                    <a:pt x="414338" y="23812"/>
                  </a:cubicBezTo>
                  <a:cubicBezTo>
                    <a:pt x="405607" y="20637"/>
                    <a:pt x="406400" y="8731"/>
                    <a:pt x="400050" y="4762"/>
                  </a:cubicBezTo>
                  <a:cubicBezTo>
                    <a:pt x="393700" y="793"/>
                    <a:pt x="384175" y="0"/>
                    <a:pt x="376238" y="0"/>
                  </a:cubicBezTo>
                  <a:cubicBezTo>
                    <a:pt x="368301" y="0"/>
                    <a:pt x="362744" y="793"/>
                    <a:pt x="352425" y="4762"/>
                  </a:cubicBezTo>
                  <a:cubicBezTo>
                    <a:pt x="342106" y="8731"/>
                    <a:pt x="325437" y="16668"/>
                    <a:pt x="314325" y="23812"/>
                  </a:cubicBezTo>
                  <a:cubicBezTo>
                    <a:pt x="303213" y="30956"/>
                    <a:pt x="292893" y="43656"/>
                    <a:pt x="285750" y="47625"/>
                  </a:cubicBezTo>
                  <a:cubicBezTo>
                    <a:pt x="278607" y="51594"/>
                    <a:pt x="276225" y="48419"/>
                    <a:pt x="271463" y="47625"/>
                  </a:cubicBezTo>
                  <a:cubicBezTo>
                    <a:pt x="266701" y="46831"/>
                    <a:pt x="261937" y="42068"/>
                    <a:pt x="257175" y="42862"/>
                  </a:cubicBezTo>
                  <a:cubicBezTo>
                    <a:pt x="252413" y="43656"/>
                    <a:pt x="250032" y="46831"/>
                    <a:pt x="242888" y="52387"/>
                  </a:cubicBezTo>
                  <a:cubicBezTo>
                    <a:pt x="235744" y="57943"/>
                    <a:pt x="224632" y="69850"/>
                    <a:pt x="214313" y="76200"/>
                  </a:cubicBezTo>
                  <a:cubicBezTo>
                    <a:pt x="203994" y="82550"/>
                    <a:pt x="191294" y="88900"/>
                    <a:pt x="180975" y="90487"/>
                  </a:cubicBezTo>
                  <a:cubicBezTo>
                    <a:pt x="170656" y="92075"/>
                    <a:pt x="160337" y="88106"/>
                    <a:pt x="152400" y="85725"/>
                  </a:cubicBezTo>
                  <a:cubicBezTo>
                    <a:pt x="144463" y="83344"/>
                    <a:pt x="143669" y="80962"/>
                    <a:pt x="133350" y="76200"/>
                  </a:cubicBezTo>
                  <a:cubicBezTo>
                    <a:pt x="123031" y="71438"/>
                    <a:pt x="102394" y="61913"/>
                    <a:pt x="90488" y="57150"/>
                  </a:cubicBezTo>
                  <a:cubicBezTo>
                    <a:pt x="78582" y="52388"/>
                    <a:pt x="72232" y="51594"/>
                    <a:pt x="61913" y="47625"/>
                  </a:cubicBezTo>
                  <a:cubicBezTo>
                    <a:pt x="51594" y="43656"/>
                    <a:pt x="38894" y="37306"/>
                    <a:pt x="28575" y="33337"/>
                  </a:cubicBezTo>
                  <a:cubicBezTo>
                    <a:pt x="18256" y="29368"/>
                    <a:pt x="9128" y="26590"/>
                    <a:pt x="0" y="23812"/>
                  </a:cubicBezTo>
                </a:path>
              </a:pathLst>
            </a:cu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980" y="1331964"/>
            <a:ext cx="4953000" cy="486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Regional capital for the districts of mid western Uganda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Tourist hub for the Albertine Region - strategic tourist City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>
                <a:ln w="0"/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Strategic location along the tourism route and national ring road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</a:rPr>
              <a:t>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ink to the major attraction areas of the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Rwenzori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Mountains,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Kibale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NP,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Semuliki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WLR,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Itwara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NFR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, Queen Elizabeth NP,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Bwindi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NFR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and other ecological zones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b="1" dirty="0">
                <a:ln w="0"/>
                <a:solidFill>
                  <a:srgbClr val="00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Agricultural potential (fertile soils and good climate)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66825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Development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9144000" cy="6248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</a:rPr>
              <a:t>Fast population growth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Uncontrolled urbanization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Unplanned, unintegrated rural-urban systems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Unexploited tourism and agricultural potential.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</a:rPr>
              <a:t>Low capacity to plan and provide for ever growing demand for infrastructure, employment and services.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Degradation of environmental and natural resources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Prone to seismic activities and climate change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area is water stressed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Justification for immediate interventions to reposition the City to tackle these challenges</a:t>
            </a:r>
            <a:endParaRPr lang="en-GB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5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33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sz="3200" b="1" i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Objective and SCOPE</a:t>
            </a:r>
            <a:endParaRPr lang="en-GB" sz="32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8586788" cy="30480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112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 for the Assignment</a:t>
            </a:r>
            <a:r>
              <a:rPr lang="en-GB" sz="11200" b="1" i="1" spc="0" dirty="0">
                <a:ln w="11430"/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 algn="just">
              <a:buNone/>
            </a:pPr>
            <a:endParaRPr lang="en-GB" sz="11200" b="1" i="1" spc="0" dirty="0">
              <a:ln w="11430"/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337" indent="0" algn="just">
              <a:buNone/>
            </a:pPr>
            <a:r>
              <a:rPr lang="en-US" sz="11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an integrated City Physical Development Plan (PDP) that will guide the orderly physical development of Fort Portal City for the next  (18) years </a:t>
            </a:r>
            <a:r>
              <a:rPr lang="en-GB" sz="11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through a participatory process</a:t>
            </a:r>
          </a:p>
          <a:p>
            <a:pPr marL="33337" indent="0" algn="just">
              <a:buNone/>
            </a:pPr>
            <a:endParaRPr lang="en-GB" sz="8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575F6D"/>
                </a:solidFill>
              </a:rPr>
              <a:t>2010/06/18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4B114E-2726-4296-BAD6-D1EB9B7B14B0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715857"/>
              </p:ext>
            </p:extLst>
          </p:nvPr>
        </p:nvGraphicFramePr>
        <p:xfrm>
          <a:off x="0" y="3810000"/>
          <a:ext cx="8991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9168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522514" y="5181600"/>
            <a:ext cx="8216674" cy="1676400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900" b="1" dirty="0"/>
              <a:t>Surface area of the City is </a:t>
            </a:r>
            <a:r>
              <a:rPr lang="en-US" sz="2000" b="1" dirty="0">
                <a:solidFill>
                  <a:srgbClr val="D60093"/>
                </a:solidFill>
              </a:rPr>
              <a:t>128.27sqkms</a:t>
            </a:r>
            <a:endParaRPr lang="en-GB" sz="1900" b="1" dirty="0">
              <a:solidFill>
                <a:srgbClr val="D60093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900" b="1" dirty="0"/>
              <a:t>Population of the City was </a:t>
            </a:r>
            <a:r>
              <a:rPr lang="en-GB" sz="1900" b="1" dirty="0">
                <a:solidFill>
                  <a:srgbClr val="FF33CC"/>
                </a:solidFill>
              </a:rPr>
              <a:t>74,555 </a:t>
            </a:r>
            <a:r>
              <a:rPr lang="en-GB" sz="1900" b="1" dirty="0"/>
              <a:t>as per 2014 Census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Two </a:t>
            </a:r>
            <a:r>
              <a:rPr lang="en-US" sz="2000" dirty="0"/>
              <a:t>(2) administrative Divisions of Northern and Central</a:t>
            </a:r>
            <a:endParaRPr lang="en-US" sz="20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Twenty two (22) Wards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rgbClr val="FF0000"/>
                </a:solidFill>
              </a:rPr>
              <a:t>NB: need to confirm the city boundary by the client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522514" y="0"/>
            <a:ext cx="8001000" cy="549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Area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B114E-2726-4296-BAD6-D1EB9B7B14B0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4" y="609600"/>
            <a:ext cx="6324600" cy="44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196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" y="0"/>
            <a:ext cx="7518889" cy="53992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Review and integration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09800" y="631847"/>
            <a:ext cx="1752600" cy="1553353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Laws, regulations, standards and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ploicies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131" y="604394"/>
            <a:ext cx="1575470" cy="1585425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5614069" y="604394"/>
            <a:ext cx="1624931" cy="1608257"/>
          </a:xfrm>
          <a:prstGeom prst="rect">
            <a:avLst/>
          </a:prstGeom>
          <a:ln w="38100">
            <a:prstDash val="sys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NDPIII + Sector Policies</a:t>
            </a:r>
          </a:p>
        </p:txBody>
      </p:sp>
      <p:pic>
        <p:nvPicPr>
          <p:cNvPr id="41" name="תמונה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644612"/>
            <a:ext cx="1840752" cy="1553353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Pentagon 22"/>
          <p:cNvSpPr/>
          <p:nvPr/>
        </p:nvSpPr>
        <p:spPr>
          <a:xfrm>
            <a:off x="-3970" y="634980"/>
            <a:ext cx="2366169" cy="1498620"/>
          </a:xfrm>
          <a:prstGeom prst="homePlate">
            <a:avLst>
              <a:gd name="adj" fmla="val 27233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Aligned to National laws, policies and plans, </a:t>
            </a:r>
            <a:endParaRPr lang="en-US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Snip Diagonal Corner Rectangle 42"/>
          <p:cNvSpPr/>
          <p:nvPr/>
        </p:nvSpPr>
        <p:spPr>
          <a:xfrm>
            <a:off x="6957031" y="2895600"/>
            <a:ext cx="2219626" cy="1557992"/>
          </a:xfrm>
          <a:prstGeom prst="snip2Diag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City land use and sector development strategies</a:t>
            </a:r>
          </a:p>
        </p:txBody>
      </p:sp>
      <p:sp>
        <p:nvSpPr>
          <p:cNvPr id="44" name="Pentagon 43"/>
          <p:cNvSpPr/>
          <p:nvPr/>
        </p:nvSpPr>
        <p:spPr bwMode="auto">
          <a:xfrm>
            <a:off x="4326591" y="3048000"/>
            <a:ext cx="2735088" cy="123184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Translate  and integrate</a:t>
            </a:r>
          </a:p>
          <a:p>
            <a:pPr>
              <a:defRPr/>
            </a:pP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Albertine Region and </a:t>
            </a:r>
          </a:p>
          <a:p>
            <a:pPr>
              <a:defRPr/>
            </a:pP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Kabarole District strategies</a:t>
            </a:r>
          </a:p>
          <a:p>
            <a:pPr>
              <a:defRPr/>
            </a:pP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to City scale</a:t>
            </a:r>
          </a:p>
        </p:txBody>
      </p:sp>
      <p:pic>
        <p:nvPicPr>
          <p:cNvPr id="4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40" y="2290999"/>
            <a:ext cx="1448513" cy="1355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itle 4"/>
          <p:cNvSpPr txBox="1">
            <a:spLocks/>
          </p:cNvSpPr>
          <p:nvPr/>
        </p:nvSpPr>
        <p:spPr>
          <a:xfrm>
            <a:off x="-1" y="3048000"/>
            <a:ext cx="2845027" cy="94015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GB" sz="2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Aligned to Regional and District </a:t>
            </a:r>
            <a:r>
              <a:rPr lang="en-US" sz="2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 </a:t>
            </a:r>
            <a:endParaRPr lang="en-US" sz="2000" b="1" i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320" y="4605993"/>
            <a:ext cx="2467319" cy="22470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Pentagon 47"/>
          <p:cNvSpPr/>
          <p:nvPr/>
        </p:nvSpPr>
        <p:spPr>
          <a:xfrm>
            <a:off x="-16971" y="5319128"/>
            <a:ext cx="6640292" cy="96738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750"/>
              </a:spcBef>
              <a:buSzPts val="1400"/>
            </a:pP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Review provisions in existing plans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:-</a:t>
            </a:r>
            <a:b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GB" sz="2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Urban </a:t>
            </a:r>
            <a:r>
              <a:rPr lang="en-GB" sz="2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PDP</a:t>
            </a:r>
            <a:r>
              <a:rPr lang="en-GB" sz="2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GB" sz="2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and </a:t>
            </a:r>
            <a:r>
              <a:rPr lang="en-GB" sz="2000" b="1" i="1" dirty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Local  Detailed </a:t>
            </a:r>
            <a:r>
              <a:rPr lang="en-GB" sz="2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Plans</a:t>
            </a:r>
            <a:endParaRPr lang="en-GB" sz="2000" i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="" xmlns:a16="http://schemas.microsoft.com/office/drawing/2014/main" id="{AB3AD197-2B6B-46D2-B501-BDB13468C2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40" y="3746554"/>
            <a:ext cx="1448514" cy="1435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4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06468" cy="762000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3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Field Surveys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228600" y="1010503"/>
            <a:ext cx="4876800" cy="58969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activities will include</a:t>
            </a:r>
          </a:p>
        </p:txBody>
      </p:sp>
      <p:pic>
        <p:nvPicPr>
          <p:cNvPr id="6" name="Picture 3" descr="D:\PLG_PROJECTS\PRAID\Kiryandongo_TC\DATA\PICS\SAM_353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5768" y="761999"/>
            <a:ext cx="2544232" cy="181756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41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76415"/>
            <a:ext cx="2667000" cy="1885819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Callout 3"/>
          <p:cNvSpPr/>
          <p:nvPr/>
        </p:nvSpPr>
        <p:spPr>
          <a:xfrm>
            <a:off x="76200" y="1848703"/>
            <a:ext cx="5257800" cy="4552097"/>
          </a:xfrm>
          <a:prstGeom prst="rightArrowCallout">
            <a:avLst>
              <a:gd name="adj1" fmla="val 25000"/>
              <a:gd name="adj2" fmla="val 25697"/>
              <a:gd name="adj3" fmla="val 8047"/>
              <a:gd name="adj4" fmla="val 9419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Household survey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Infrastructure and services mapping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Transect walks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Community mapping of City resources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Land use inventory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Aerial surveys (Drones)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Prepare base maps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71384" y="4659086"/>
            <a:ext cx="3145971" cy="2209800"/>
            <a:chOff x="0" y="4638036"/>
            <a:chExt cx="3200400" cy="22017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834075"/>
              <a:ext cx="3200400" cy="200575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4638036"/>
              <a:ext cx="3200400" cy="369332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b="1" dirty="0"/>
                <a:t>Participatory mapping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39657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22"/>
            <a:ext cx="3352800" cy="1187878"/>
          </a:xfrm>
          <a:solidFill>
            <a:schemeClr val="bg1"/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analysis and reporting</a:t>
            </a:r>
            <a:endParaRPr lang="en-US" sz="28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481096"/>
            <a:ext cx="4664953" cy="5638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/>
              <a:t>Sieve analysis of mapped themes and integration of the existing situation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0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sz="2000" b="1" dirty="0"/>
              <a:t>SPSS package for analysis of socio-economic data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GB" sz="10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sz="2000" b="1" dirty="0"/>
              <a:t>GIS software  for spatial analyses and develop cartographic visualization and Remote sensing</a:t>
            </a:r>
            <a:endParaRPr lang="en-US" sz="9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/>
              <a:t>Preparation of Thematic/Base Maps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8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GB" sz="2000" b="1" dirty="0"/>
              <a:t>Reporting, dissemination forums, presentations and discussions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B3CAEA0-0584-4E0A-ABB1-CF0901604F49}" type="slidenum">
              <a:rPr lang="en-US" altLang="en-US">
                <a:solidFill>
                  <a:srgbClr val="FFFFFF"/>
                </a:solidFill>
                <a:latin typeface="Century Schoolbook" pitchFamily="18" charset="0"/>
              </a:rPr>
              <a:pPr/>
              <a:t>9</a:t>
            </a:fld>
            <a:endParaRPr lang="en-US" altLang="en-US">
              <a:solidFill>
                <a:srgbClr val="FFFFFF"/>
              </a:solidFill>
              <a:latin typeface="Century Schoolbook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0" y="639"/>
            <a:ext cx="4158641" cy="4037961"/>
            <a:chOff x="5562600" y="639"/>
            <a:chExt cx="3549041" cy="4239727"/>
          </a:xfrm>
        </p:grpSpPr>
        <p:pic>
          <p:nvPicPr>
            <p:cNvPr id="5122" name="Picture 930" descr="Description: GIS_example_505x5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39"/>
              <a:ext cx="3549041" cy="4239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913914" y="3124200"/>
              <a:ext cx="1084943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Etc.</a:t>
              </a:r>
            </a:p>
          </p:txBody>
        </p:sp>
      </p:grpSp>
      <p:sp>
        <p:nvSpPr>
          <p:cNvPr id="7" name="Right Arrow 6"/>
          <p:cNvSpPr/>
          <p:nvPr/>
        </p:nvSpPr>
        <p:spPr>
          <a:xfrm>
            <a:off x="4021576" y="2057400"/>
            <a:ext cx="2235200" cy="822325"/>
          </a:xfrm>
          <a:prstGeom prst="rightArrow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Mapped themes</a:t>
            </a:r>
          </a:p>
        </p:txBody>
      </p:sp>
      <p:pic>
        <p:nvPicPr>
          <p:cNvPr id="25" name="Picture 24" descr="scan003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t="30071" r="2635"/>
          <a:stretch/>
        </p:blipFill>
        <p:spPr bwMode="auto">
          <a:xfrm rot="5400000">
            <a:off x="6210300" y="3924300"/>
            <a:ext cx="2667000" cy="3200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343400" y="5410199"/>
            <a:ext cx="1913376" cy="995589"/>
          </a:xfrm>
          <a:prstGeom prst="rightArrow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en-US" sz="16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49422"/>
      </p:ext>
    </p:extLst>
  </p:cSld>
  <p:clrMapOvr>
    <a:masterClrMapping/>
  </p:clrMapOvr>
  <p:transition spd="slow">
    <p:wip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PMG Screen Standard Template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KPMG Screen Standard Template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7662</TotalTime>
  <Words>855</Words>
  <Application>Microsoft Office PowerPoint</Application>
  <PresentationFormat>On-screen Show (4:3)</PresentationFormat>
  <Paragraphs>230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42" baseType="lpstr">
      <vt:lpstr>Arial</vt:lpstr>
      <vt:lpstr>Arial Black</vt:lpstr>
      <vt:lpstr>Arial Narrow</vt:lpstr>
      <vt:lpstr>Book Antiqua</vt:lpstr>
      <vt:lpstr>Calibri</vt:lpstr>
      <vt:lpstr>Century Schoolbook</vt:lpstr>
      <vt:lpstr>Comic Sans MS</vt:lpstr>
      <vt:lpstr>David</vt:lpstr>
      <vt:lpstr>方正姚体</vt:lpstr>
      <vt:lpstr>Georgia</vt:lpstr>
      <vt:lpstr>Lucida Sans</vt:lpstr>
      <vt:lpstr>Tahoma</vt:lpstr>
      <vt:lpstr>Times New Roman</vt:lpstr>
      <vt:lpstr>Trebuchet MS</vt:lpstr>
      <vt:lpstr>Univers 45 Light</vt:lpstr>
      <vt:lpstr>Verdana</vt:lpstr>
      <vt:lpstr>Wingdings</vt:lpstr>
      <vt:lpstr>Wingdings 2</vt:lpstr>
      <vt:lpstr>Wingdings 3</vt:lpstr>
      <vt:lpstr>1_Diseño predeterminado</vt:lpstr>
      <vt:lpstr>3_Oriel</vt:lpstr>
      <vt:lpstr>Slipstream</vt:lpstr>
      <vt:lpstr>1_Slipstream</vt:lpstr>
      <vt:lpstr>KPMG Screen Standard Template</vt:lpstr>
      <vt:lpstr>Apex</vt:lpstr>
      <vt:lpstr>Facet</vt:lpstr>
      <vt:lpstr>1_Office Theme</vt:lpstr>
      <vt:lpstr>1_Facet</vt:lpstr>
      <vt:lpstr>PowerPoint Presentation</vt:lpstr>
      <vt:lpstr>Location of Planning Area Regional context</vt:lpstr>
      <vt:lpstr>Fort Portal City Comparative Advantage in the Region Context</vt:lpstr>
      <vt:lpstr>Development Challenges</vt:lpstr>
      <vt:lpstr>Objective and SCOPE</vt:lpstr>
      <vt:lpstr>PowerPoint Presentation</vt:lpstr>
      <vt:lpstr>Policy Review and integration…</vt:lpstr>
      <vt:lpstr>Field Surveys</vt:lpstr>
      <vt:lpstr>Data analysis and reporting</vt:lpstr>
      <vt:lpstr>Ensure participation in formulating City Development  Vision &amp; popularize the plan</vt:lpstr>
      <vt:lpstr>Approval of City PDP</vt:lpstr>
      <vt:lpstr>work plan</vt:lpstr>
      <vt:lpstr>Emerging Issues requiring attention</vt:lpstr>
      <vt:lpstr>Way Forward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Nantongo</dc:creator>
  <cp:lastModifiedBy>Microsoft account</cp:lastModifiedBy>
  <cp:revision>289</cp:revision>
  <dcterms:created xsi:type="dcterms:W3CDTF">2017-02-20T08:08:48Z</dcterms:created>
  <dcterms:modified xsi:type="dcterms:W3CDTF">2023-05-10T11:09:17Z</dcterms:modified>
</cp:coreProperties>
</file>